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0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79" r:id="rId26"/>
    <p:sldId id="281" r:id="rId27"/>
    <p:sldId id="282" r:id="rId28"/>
    <p:sldId id="283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4" r:id="rId68"/>
    <p:sldId id="325" r:id="rId69"/>
    <p:sldId id="323" r:id="rId70"/>
    <p:sldId id="327" r:id="rId71"/>
    <p:sldId id="328" r:id="rId72"/>
    <p:sldId id="326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82" r:id="rId90"/>
    <p:sldId id="383" r:id="rId91"/>
    <p:sldId id="384" r:id="rId92"/>
    <p:sldId id="386" r:id="rId93"/>
    <p:sldId id="385" r:id="rId94"/>
    <p:sldId id="387" r:id="rId95"/>
    <p:sldId id="389" r:id="rId96"/>
    <p:sldId id="388" r:id="rId97"/>
    <p:sldId id="390" r:id="rId98"/>
    <p:sldId id="391" r:id="rId99"/>
    <p:sldId id="392" r:id="rId100"/>
    <p:sldId id="393" r:id="rId101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B8C0"/>
    <a:srgbClr val="FFFFFF"/>
    <a:srgbClr val="FF7E79"/>
    <a:srgbClr val="E7E6E6"/>
    <a:srgbClr val="E311FF"/>
    <a:srgbClr val="F747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1"/>
    <p:restoredTop sz="89502"/>
  </p:normalViewPr>
  <p:slideViewPr>
    <p:cSldViewPr snapToGrid="0" snapToObjects="1">
      <p:cViewPr varScale="1">
        <p:scale>
          <a:sx n="115" d="100"/>
          <a:sy n="115" d="100"/>
        </p:scale>
        <p:origin x="3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2.png>
</file>

<file path=ppt/media/image3.jpe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89D39-AF6D-2F4E-8456-1FBCE0A4B084}" type="datetimeFigureOut">
              <a:rPr lang="en-US" smtClean="0"/>
              <a:t>2/11/20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E3B1B-9E0E-1649-B65E-0F2FBCCEC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54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utliers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Network_Time_Protocol#cite_note-Mills2010-1" TargetMode="External"/><Relationship Id="rId4" Type="http://schemas.openxmlformats.org/officeDocument/2006/relationships/hyperlink" Target="https://en.wikipedia.org/wiki/Feedback_loop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86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A: Well, you can, in theory. However, it won’t be much useful as most computers are located inside of a building, and the GPS signal got weaken… </a:t>
            </a:r>
          </a:p>
          <a:p>
            <a:r>
              <a:rPr lang="en-US" dirty="0"/>
              <a:t>Plus, GPS is not that accurate…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0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Will return to real-time w/ Spanner near the end of the class. Uses worst-case bounds on aggressively synchronized clocks in datacenters in its distributed systems design.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804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Will return to real-time w/ Spanner near the end of the class. Uses worst-case bounds on aggressively synchronized clocks in datacenters in its distributed systems design.</a:t>
            </a:r>
          </a:p>
          <a:p>
            <a:endParaRPr lang="en-US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values for </a:t>
            </a:r>
            <a:r>
              <a:rPr lang="el-GR" i="1" dirty="0"/>
              <a:t>θ</a:t>
            </a:r>
            <a:r>
              <a:rPr lang="el-GR" dirty="0"/>
              <a:t> </a:t>
            </a:r>
            <a:r>
              <a:rPr lang="en-US" dirty="0"/>
              <a:t>and </a:t>
            </a:r>
            <a:r>
              <a:rPr lang="el-GR" i="1" dirty="0"/>
              <a:t>δ</a:t>
            </a:r>
            <a:r>
              <a:rPr lang="el-GR" dirty="0"/>
              <a:t> </a:t>
            </a:r>
            <a:r>
              <a:rPr lang="en-US" dirty="0"/>
              <a:t>are passed through filters and subjected to statistical analysis. </a:t>
            </a:r>
            <a:r>
              <a:rPr lang="en-US" dirty="0">
                <a:hlinkClick r:id="rId3" tooltip="Outliers"/>
              </a:rPr>
              <a:t>Outliers</a:t>
            </a:r>
            <a:r>
              <a:rPr lang="en-US" dirty="0"/>
              <a:t> are discarded and an estimate of time offset is derived from the best three remaining candidates. The clock frequency is then adjusted to reduce the offset gradually, creating a </a:t>
            </a:r>
            <a:r>
              <a:rPr lang="en-US" dirty="0">
                <a:hlinkClick r:id="rId4" tooltip="Feedback loop"/>
              </a:rPr>
              <a:t>feedback loop</a:t>
            </a:r>
            <a:r>
              <a:rPr lang="en-US" dirty="0"/>
              <a:t>.</a:t>
            </a:r>
            <a:r>
              <a:rPr lang="en-US" baseline="30000" dirty="0">
                <a:hlinkClick r:id="rId5"/>
              </a:rPr>
              <a:t>[1]</a:t>
            </a:r>
            <a:r>
              <a:rPr lang="en-US" baseline="30000" dirty="0">
                <a:effectLst/>
              </a:rPr>
              <a:t>:20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33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Will return to real-time w/ Spanner near the end of the class. Uses worst-case bounds on aggressively synchronized clocks in datacenters in its distributed systems design.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12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65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>
                <a:latin typeface="Helvetica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US"/>
              <a:t>GMU CS675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67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04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25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532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5400"/>
            <a:ext cx="7886700" cy="1325563"/>
          </a:xfrm>
        </p:spPr>
        <p:txBody>
          <a:bodyPr/>
          <a:lstStyle>
            <a:lvl1pPr>
              <a:defRPr b="0" i="0">
                <a:latin typeface="Franklin Gothic Medium Cond" panose="020B0606030402020204" pitchFamily="34" charset="0"/>
                <a:ea typeface="Helvetica Neue" panose="02000503000000020004" pitchFamily="2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4790114"/>
          </a:xfrm>
        </p:spPr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465408"/>
            <a:ext cx="20574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465408"/>
            <a:ext cx="30861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465408"/>
            <a:ext cx="20574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35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4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612683"/>
            <a:ext cx="3886200" cy="4721005"/>
          </a:xfrm>
        </p:spPr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12683"/>
            <a:ext cx="3886200" cy="4721005"/>
          </a:xfrm>
        </p:spPr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7C5E8C5-9A4F-CB4E-9DC4-58843FDA6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65408"/>
            <a:ext cx="20574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F585C13-5CB2-8D43-9702-0160BB49D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65408"/>
            <a:ext cx="30861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0BA23BE-F68F-C84F-BE0B-6541BE7AA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465408"/>
            <a:ext cx="20574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DAD03CC-A04A-724F-BAB6-5756A2D0E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5400"/>
            <a:ext cx="7886700" cy="1325563"/>
          </a:xfrm>
        </p:spPr>
        <p:txBody>
          <a:bodyPr/>
          <a:lstStyle>
            <a:lvl1pPr>
              <a:defRPr b="0" i="0">
                <a:latin typeface="Franklin Gothic Medium Cond" panose="020B0606030402020204" pitchFamily="34" charset="0"/>
                <a:ea typeface="Helvetica Neue" panose="02000503000000020004" pitchFamily="2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4504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44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034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33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14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46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GMU CS675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07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Franklin Gothic Medium Cond" panose="020B0606030402020204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E223CCE-4022-DB4F-B6E3-2534C1445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3774141" y="39746"/>
            <a:ext cx="6441074" cy="68182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58B1CE-3582-994D-8513-90709B7B4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>
            <a:normAutofit/>
          </a:bodyPr>
          <a:lstStyle/>
          <a:p>
            <a:r>
              <a:rPr lang="en-US" b="1" dirty="0"/>
              <a:t>Time &amp; Clocks, Primary-Backup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609BE2-BF1C-444B-AB2A-69B2E7B4D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62982"/>
          </a:xfrm>
        </p:spPr>
        <p:txBody>
          <a:bodyPr>
            <a:normAutofit fontScale="92500" lnSpcReduction="20000"/>
          </a:bodyPr>
          <a:lstStyle/>
          <a:p>
            <a:r>
              <a:rPr lang="en-US" sz="2800" i="1">
                <a:latin typeface="Helvetica Neue Light" panose="02000403000000020004" pitchFamily="2" charset="0"/>
                <a:ea typeface="Helvetica Neue Light" panose="02000403000000020004" pitchFamily="2" charset="0"/>
              </a:rPr>
              <a:t>CS 675</a:t>
            </a:r>
            <a:r>
              <a:rPr lang="en-US" sz="2800" i="1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: Distributed Systems (Spring 2020)</a:t>
            </a:r>
          </a:p>
          <a:p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Lecture 4</a:t>
            </a:r>
          </a:p>
          <a:p>
            <a:endParaRPr lang="en-US" sz="2800" dirty="0"/>
          </a:p>
          <a:p>
            <a:r>
              <a:rPr lang="en-US" sz="2800" dirty="0"/>
              <a:t>Yue Cheng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165C0CB-8D6B-7540-B4CE-AC2F71F1238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151598" y="143375"/>
            <a:ext cx="2505365" cy="1618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6F6289-ABB2-9245-B823-579FAB0D11C5}"/>
              </a:ext>
            </a:extLst>
          </p:cNvPr>
          <p:cNvSpPr txBox="1"/>
          <p:nvPr/>
        </p:nvSpPr>
        <p:spPr>
          <a:xfrm>
            <a:off x="151598" y="5957753"/>
            <a:ext cx="6497053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Some material taken/derived from: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Princeton COS-418 materials created by Michael Freedman and Wyatt Lloyd.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MIT 6.824 by Robert Morris</a:t>
            </a:r>
            <a:r>
              <a:rPr lang="en-US" sz="1050">
                <a:latin typeface="Helvetica Neue Light" panose="02000403000000020004" pitchFamily="2" charset="0"/>
                <a:ea typeface="Helvetica Neue Light" panose="02000403000000020004" pitchFamily="2" charset="0"/>
              </a:rPr>
              <a:t>, Frans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Kaashoek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, and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Nickolai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Zeldovich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Utah CS6450 by Ryan Stutsman.</a:t>
            </a:r>
          </a:p>
          <a:p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Licensed for use under a Creative Commons Attribution-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NonCommercial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-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ShareAlike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3.0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Unported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License.</a:t>
            </a:r>
          </a:p>
        </p:txBody>
      </p:sp>
    </p:spTree>
    <p:extLst>
      <p:ext uri="{BB962C8B-B14F-4D97-AF65-F5344CB8AC3E}">
        <p14:creationId xmlns:p14="http://schemas.microsoft.com/office/powerpoint/2010/main" val="3216309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C41A-06AF-3E41-AD9B-2C4F0A68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Synchronization to a time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F7A4-66B6-C044-98D9-D926BC255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a server with an accurate clock (e.g., GPS-receiver)</a:t>
            </a:r>
          </a:p>
          <a:p>
            <a:pPr lvl="1"/>
            <a:r>
              <a:rPr lang="en-US" dirty="0"/>
              <a:t>Could simply issue an RPC to obtain the time: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 this doesn’t account for network latency</a:t>
            </a:r>
          </a:p>
          <a:p>
            <a:pPr lvl="1"/>
            <a:r>
              <a:rPr lang="en-US" dirty="0"/>
              <a:t>Message delays will have </a:t>
            </a:r>
            <a:r>
              <a:rPr lang="en-US" dirty="0">
                <a:solidFill>
                  <a:srgbClr val="C00000"/>
                </a:solidFill>
              </a:rPr>
              <a:t>outdated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server’s answer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760D3-2B81-C640-9952-8CA7C1DC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903EE-AC36-9349-94C2-2724D103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4A41E-962F-534C-A3DE-86BA1419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7C49FA-BECC-3241-949F-5343721009DD}"/>
              </a:ext>
            </a:extLst>
          </p:cNvPr>
          <p:cNvGrpSpPr/>
          <p:nvPr/>
        </p:nvGrpSpPr>
        <p:grpSpPr>
          <a:xfrm>
            <a:off x="2442575" y="3059562"/>
            <a:ext cx="4258849" cy="2120311"/>
            <a:chOff x="2147823" y="3334634"/>
            <a:chExt cx="4258849" cy="212031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CB1CB19-CE4C-6D45-84C4-A314C30E3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7823" y="3503643"/>
              <a:ext cx="589905" cy="276999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Arial"/>
                  <a:ea typeface="Gill Sans" pitchFamily="-84" charset="0"/>
                  <a:cs typeface="Arial"/>
                </a:rPr>
                <a:t>Client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767FB66-36EE-9F41-93DD-91DEBD056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5315" y="3488254"/>
              <a:ext cx="891357" cy="276999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square" lIns="0" tIns="0" rIns="0" bIns="0" anchor="ctr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Arial"/>
                  <a:ea typeface="Gill Sans" pitchFamily="-84" charset="0"/>
                  <a:cs typeface="Arial"/>
                </a:rPr>
                <a:t>Server</a:t>
              </a:r>
              <a:endParaRPr lang="en-US" dirty="0">
                <a:latin typeface="Arial"/>
                <a:ea typeface="Gill Sans" pitchFamily="-84" charset="0"/>
                <a:cs typeface="Arial"/>
              </a:endParaRPr>
            </a:p>
          </p:txBody>
        </p:sp>
        <p:pic>
          <p:nvPicPr>
            <p:cNvPr id="10" name="Picture 9" descr="Mac-Book-Black-On-48x48.png">
              <a:extLst>
                <a:ext uri="{FF2B5EF4-FFF2-40B4-BE49-F238E27FC236}">
                  <a16:creationId xmlns:a16="http://schemas.microsoft.com/office/drawing/2014/main" id="{B57940D2-C67C-0A4D-BDB5-E03CA75DD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5300" y="3334634"/>
              <a:ext cx="609600" cy="609600"/>
            </a:xfrm>
            <a:prstGeom prst="rect">
              <a:avLst/>
            </a:prstGeom>
          </p:spPr>
        </p:pic>
        <p:pic>
          <p:nvPicPr>
            <p:cNvPr id="11" name="Picture 10" descr="server-48x48.png">
              <a:extLst>
                <a:ext uri="{FF2B5EF4-FFF2-40B4-BE49-F238E27FC236}">
                  <a16:creationId xmlns:a16="http://schemas.microsoft.com/office/drawing/2014/main" id="{9D8D91BB-BF6F-0147-9934-64F1C3A9A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5715" y="3334634"/>
              <a:ext cx="609600" cy="6096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7022DCA-E180-B742-BFBC-9D4EE5621283}"/>
                </a:ext>
              </a:extLst>
            </p:cNvPr>
            <p:cNvSpPr txBox="1"/>
            <p:nvPr/>
          </p:nvSpPr>
          <p:spPr>
            <a:xfrm rot="373032">
              <a:off x="3327055" y="3834706"/>
              <a:ext cx="15165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latin typeface="Arial"/>
                  <a:cs typeface="Arial"/>
                </a:rPr>
                <a:t>Time of day?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9BDE6E-2C20-CC47-ADBF-2ED26C0538B1}"/>
                </a:ext>
              </a:extLst>
            </p:cNvPr>
            <p:cNvCxnSpPr>
              <a:stCxn id="13" idx="2"/>
            </p:cNvCxnSpPr>
            <p:nvPr/>
          </p:nvCxnSpPr>
          <p:spPr>
            <a:xfrm>
              <a:off x="2960100" y="3944234"/>
              <a:ext cx="778" cy="1510711"/>
            </a:xfrm>
            <a:prstGeom prst="line">
              <a:avLst/>
            </a:prstGeom>
            <a:ln>
              <a:prstDash val="soli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C0B7066-B12E-E24D-A99E-3DF92A9E6DB7}"/>
                </a:ext>
              </a:extLst>
            </p:cNvPr>
            <p:cNvCxnSpPr>
              <a:stCxn id="14" idx="2"/>
            </p:cNvCxnSpPr>
            <p:nvPr/>
          </p:nvCxnSpPr>
          <p:spPr>
            <a:xfrm>
              <a:off x="5210515" y="3944234"/>
              <a:ext cx="0" cy="1481512"/>
            </a:xfrm>
            <a:prstGeom prst="line">
              <a:avLst/>
            </a:prstGeom>
            <a:ln>
              <a:prstDash val="soli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EFB3251-B588-0848-8D03-87CDD89B0D07}"/>
                </a:ext>
              </a:extLst>
            </p:cNvPr>
            <p:cNvSpPr txBox="1"/>
            <p:nvPr/>
          </p:nvSpPr>
          <p:spPr>
            <a:xfrm>
              <a:off x="5315793" y="5025636"/>
              <a:ext cx="8686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Time ↓</a:t>
              </a:r>
            </a:p>
          </p:txBody>
        </p:sp>
        <p:cxnSp>
          <p:nvCxnSpPr>
            <p:cNvPr id="16" name="Curved Connector 8">
              <a:extLst>
                <a:ext uri="{FF2B5EF4-FFF2-40B4-BE49-F238E27FC236}">
                  <a16:creationId xmlns:a16="http://schemas.microsoft.com/office/drawing/2014/main" id="{559FC799-256D-DE4C-AF5B-481DE1774554}"/>
                </a:ext>
              </a:extLst>
            </p:cNvPr>
            <p:cNvCxnSpPr/>
            <p:nvPr/>
          </p:nvCxnSpPr>
          <p:spPr>
            <a:xfrm flipH="1" flipV="1">
              <a:off x="2960101" y="4126322"/>
              <a:ext cx="2250414" cy="252159"/>
            </a:xfrm>
            <a:prstGeom prst="straightConnector1">
              <a:avLst/>
            </a:prstGeom>
            <a:ln>
              <a:prstDash val="solid"/>
              <a:headEnd type="arrow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urved Connector 8">
              <a:extLst>
                <a:ext uri="{FF2B5EF4-FFF2-40B4-BE49-F238E27FC236}">
                  <a16:creationId xmlns:a16="http://schemas.microsoft.com/office/drawing/2014/main" id="{B65DAACF-6590-3D41-BCF3-8C9BD1DF31B1}"/>
                </a:ext>
              </a:extLst>
            </p:cNvPr>
            <p:cNvCxnSpPr/>
            <p:nvPr/>
          </p:nvCxnSpPr>
          <p:spPr>
            <a:xfrm flipV="1">
              <a:off x="2960099" y="4636510"/>
              <a:ext cx="2250416" cy="351571"/>
            </a:xfrm>
            <a:prstGeom prst="straightConnector1">
              <a:avLst/>
            </a:prstGeom>
            <a:ln>
              <a:prstDash val="solid"/>
              <a:headEnd type="arrow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D32216F-6E61-134C-85B4-937B0C9A1D97}"/>
                </a:ext>
              </a:extLst>
            </p:cNvPr>
            <p:cNvSpPr txBox="1"/>
            <p:nvPr/>
          </p:nvSpPr>
          <p:spPr>
            <a:xfrm rot="21147479">
              <a:off x="3504368" y="4412649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latin typeface="Arial"/>
                  <a:cs typeface="Arial"/>
                </a:rPr>
                <a:t>2:50 PM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463317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35C3-4327-CC48-BEAF-34850786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Primary-Backup: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FB800-61EE-9F44-AB52-236350DF5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step in our goal of making </a:t>
            </a:r>
            <a:r>
              <a:rPr lang="en-US" b="1" dirty="0"/>
              <a:t>stateful</a:t>
            </a:r>
            <a:r>
              <a:rPr lang="en-US" dirty="0"/>
              <a:t> replicas </a:t>
            </a:r>
            <a:r>
              <a:rPr lang="en-US" b="1" dirty="0">
                <a:solidFill>
                  <a:srgbClr val="0070C0"/>
                </a:solidFill>
              </a:rPr>
              <a:t>fault-tolerant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Allows replicas to provide </a:t>
            </a:r>
            <a:r>
              <a:rPr lang="en-US" b="1" dirty="0">
                <a:solidFill>
                  <a:srgbClr val="0070C0"/>
                </a:solidFill>
              </a:rPr>
              <a:t>continuous service </a:t>
            </a:r>
            <a:r>
              <a:rPr lang="en-US" dirty="0"/>
              <a:t>despite </a:t>
            </a:r>
            <a:r>
              <a:rPr lang="en-US" b="1" dirty="0">
                <a:solidFill>
                  <a:srgbClr val="C00000"/>
                </a:solidFill>
              </a:rPr>
              <a:t>persistent net and machine failures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Finds repeated application in </a:t>
            </a:r>
            <a:r>
              <a:rPr lang="en-US" b="1" dirty="0">
                <a:solidFill>
                  <a:srgbClr val="0070C0"/>
                </a:solidFill>
              </a:rPr>
              <a:t>practical systems </a:t>
            </a:r>
            <a:r>
              <a:rPr lang="en-US" dirty="0"/>
              <a:t>(next lecture)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F0579-29A5-E44D-9024-D6F26EFDB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0BC3F-D646-9947-9158-868001882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BE108-31C5-3A4E-B851-E0F801B2C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10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7"/>
            <a:ext cx="5292224" cy="906495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Client sends a </a:t>
            </a:r>
            <a:r>
              <a:rPr lang="en-US" b="1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request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</a:t>
            </a:r>
            <a:r>
              <a:rPr lang="en-US" b="1" dirty="0">
                <a:ea typeface="Helvetica Neue Medium" charset="0"/>
                <a:cs typeface="Helvetica Neue Medium" charset="0"/>
              </a:rPr>
              <a:t>packet, timestamped with its local clock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3960D0B5-090B-7D43-B8E6-73EA95988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981" y="1529977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770C9EE7-06A4-BB41-971E-1D934FACC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396" y="1529977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</p:spTree>
    <p:extLst>
      <p:ext uri="{BB962C8B-B14F-4D97-AF65-F5344CB8AC3E}">
        <p14:creationId xmlns:p14="http://schemas.microsoft.com/office/powerpoint/2010/main" val="607778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8"/>
            <a:ext cx="5292224" cy="2232616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b="1" dirty="0"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3960D0B5-090B-7D43-B8E6-73EA95988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981" y="1529977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770C9EE7-06A4-BB41-971E-1D934FACC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396" y="1529977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</p:spTree>
    <p:extLst>
      <p:ext uri="{BB962C8B-B14F-4D97-AF65-F5344CB8AC3E}">
        <p14:creationId xmlns:p14="http://schemas.microsoft.com/office/powerpoint/2010/main" val="888091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8"/>
            <a:ext cx="5292224" cy="3112992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Server sends a </a:t>
            </a:r>
            <a:r>
              <a:rPr lang="en-US" b="1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response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</a:t>
            </a:r>
            <a:r>
              <a:rPr lang="en-US" b="1" dirty="0">
                <a:ea typeface="Helvetica Neue Medium" charset="0"/>
                <a:cs typeface="Helvetica Neue Medium" charset="0"/>
              </a:rPr>
              <a:t>packet with its local clock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b="1" dirty="0">
                <a:ea typeface="Helvetica Neue Medium" charset="0"/>
                <a:cs typeface="Helvetica Neue Medium" charset="0"/>
              </a:rPr>
              <a:t> and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2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3960D0B5-090B-7D43-B8E6-73EA95988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981" y="1529977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770C9EE7-06A4-BB41-971E-1D934FACC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396" y="1529977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78937B6B-F4D9-DA4D-9AF0-8E938D747738}"/>
              </a:ext>
            </a:extLst>
          </p:cNvPr>
          <p:cNvCxnSpPr/>
          <p:nvPr/>
        </p:nvCxnSpPr>
        <p:spPr>
          <a:xfrm flipV="1">
            <a:off x="6018598" y="397262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D2F35B-DE67-A54E-AF80-B9659DE08878}"/>
              </a:ext>
            </a:extLst>
          </p:cNvPr>
          <p:cNvGrpSpPr/>
          <p:nvPr/>
        </p:nvGrpSpPr>
        <p:grpSpPr>
          <a:xfrm>
            <a:off x="6164273" y="3768676"/>
            <a:ext cx="2515429" cy="1045933"/>
            <a:chOff x="6322107" y="4197758"/>
            <a:chExt cx="2515429" cy="104593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1A4E78-F3A4-0240-9F52-1531176925A0}"/>
                </a:ext>
              </a:extLst>
            </p:cNvPr>
            <p:cNvSpPr txBox="1"/>
            <p:nvPr/>
          </p:nvSpPr>
          <p:spPr>
            <a:xfrm>
              <a:off x="8426846" y="4197758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5718FC-F7AC-6E49-B5E5-E737C5533FF0}"/>
                </a:ext>
              </a:extLst>
            </p:cNvPr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2</a:t>
              </a:r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,T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  <a:endPara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3A6449-F748-5D4A-AD38-82E0FD445679}"/>
                </a:ext>
              </a:extLst>
            </p:cNvPr>
            <p:cNvSpPr txBox="1"/>
            <p:nvPr/>
          </p:nvSpPr>
          <p:spPr>
            <a:xfrm rot="20836752">
              <a:off x="6322107" y="4874359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Helvetica" pitchFamily="2" charset="0"/>
                  <a:ea typeface="Helvetica Neue Medium" charset="0"/>
                  <a:cs typeface="Helvetica Neue Medium" charset="0"/>
                </a:rPr>
                <a:t>response: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2700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7"/>
            <a:ext cx="5292224" cy="4275387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sends a response packet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3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and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Client locally timestamps its receipt of the server’s response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3960D0B5-090B-7D43-B8E6-73EA95988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981" y="1529977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770C9EE7-06A4-BB41-971E-1D934FACC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396" y="1529977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78937B6B-F4D9-DA4D-9AF0-8E938D747738}"/>
              </a:ext>
            </a:extLst>
          </p:cNvPr>
          <p:cNvCxnSpPr/>
          <p:nvPr/>
        </p:nvCxnSpPr>
        <p:spPr>
          <a:xfrm flipV="1">
            <a:off x="6018598" y="397262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BB17B6-4A43-C442-A1CC-12F07BA582B0}"/>
              </a:ext>
            </a:extLst>
          </p:cNvPr>
          <p:cNvSpPr txBox="1"/>
          <p:nvPr/>
        </p:nvSpPr>
        <p:spPr>
          <a:xfrm>
            <a:off x="5582260" y="4282294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D2F35B-DE67-A54E-AF80-B9659DE08878}"/>
              </a:ext>
            </a:extLst>
          </p:cNvPr>
          <p:cNvGrpSpPr/>
          <p:nvPr/>
        </p:nvGrpSpPr>
        <p:grpSpPr>
          <a:xfrm>
            <a:off x="6164273" y="3768676"/>
            <a:ext cx="2515429" cy="1045933"/>
            <a:chOff x="6322107" y="4197758"/>
            <a:chExt cx="2515429" cy="104593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1A4E78-F3A4-0240-9F52-1531176925A0}"/>
                </a:ext>
              </a:extLst>
            </p:cNvPr>
            <p:cNvSpPr txBox="1"/>
            <p:nvPr/>
          </p:nvSpPr>
          <p:spPr>
            <a:xfrm>
              <a:off x="8426846" y="4197758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5718FC-F7AC-6E49-B5E5-E737C5533FF0}"/>
                </a:ext>
              </a:extLst>
            </p:cNvPr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2</a:t>
              </a:r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,T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  <a:endPara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3A6449-F748-5D4A-AD38-82E0FD445679}"/>
                </a:ext>
              </a:extLst>
            </p:cNvPr>
            <p:cNvSpPr txBox="1"/>
            <p:nvPr/>
          </p:nvSpPr>
          <p:spPr>
            <a:xfrm rot="20836752">
              <a:off x="6322107" y="4874359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Helvetica" pitchFamily="2" charset="0"/>
                  <a:ea typeface="Helvetica Neue Medium" charset="0"/>
                  <a:cs typeface="Helvetica Neue Medium" charset="0"/>
                </a:rPr>
                <a:t>response: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4243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7"/>
            <a:ext cx="5292224" cy="4275387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sends a response packet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3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and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Client locally timestamps its receipt of the server’s response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3960D0B5-090B-7D43-B8E6-73EA95988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981" y="1529977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770C9EE7-06A4-BB41-971E-1D934FACC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396" y="1529977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78937B6B-F4D9-DA4D-9AF0-8E938D747738}"/>
              </a:ext>
            </a:extLst>
          </p:cNvPr>
          <p:cNvCxnSpPr/>
          <p:nvPr/>
        </p:nvCxnSpPr>
        <p:spPr>
          <a:xfrm flipV="1">
            <a:off x="6018598" y="397262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BB17B6-4A43-C442-A1CC-12F07BA582B0}"/>
              </a:ext>
            </a:extLst>
          </p:cNvPr>
          <p:cNvSpPr txBox="1"/>
          <p:nvPr/>
        </p:nvSpPr>
        <p:spPr>
          <a:xfrm>
            <a:off x="5582260" y="4282294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D2F35B-DE67-A54E-AF80-B9659DE08878}"/>
              </a:ext>
            </a:extLst>
          </p:cNvPr>
          <p:cNvGrpSpPr/>
          <p:nvPr/>
        </p:nvGrpSpPr>
        <p:grpSpPr>
          <a:xfrm>
            <a:off x="6164273" y="3768676"/>
            <a:ext cx="2515429" cy="1045933"/>
            <a:chOff x="6322107" y="4197758"/>
            <a:chExt cx="2515429" cy="104593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1A4E78-F3A4-0240-9F52-1531176925A0}"/>
                </a:ext>
              </a:extLst>
            </p:cNvPr>
            <p:cNvSpPr txBox="1"/>
            <p:nvPr/>
          </p:nvSpPr>
          <p:spPr>
            <a:xfrm>
              <a:off x="8426846" y="4197758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5718FC-F7AC-6E49-B5E5-E737C5533FF0}"/>
                </a:ext>
              </a:extLst>
            </p:cNvPr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2</a:t>
              </a:r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,T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  <a:endPara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3A6449-F748-5D4A-AD38-82E0FD445679}"/>
                </a:ext>
              </a:extLst>
            </p:cNvPr>
            <p:cNvSpPr txBox="1"/>
            <p:nvPr/>
          </p:nvSpPr>
          <p:spPr>
            <a:xfrm rot="20836752">
              <a:off x="6322107" y="4874359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Helvetica" pitchFamily="2" charset="0"/>
                  <a:ea typeface="Helvetica Neue Medium" charset="0"/>
                  <a:cs typeface="Helvetica Neue Medium" charset="0"/>
                </a:rPr>
                <a:t>response: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A61F2F6-65DC-474C-8426-94ACF464785E}"/>
              </a:ext>
            </a:extLst>
          </p:cNvPr>
          <p:cNvSpPr txBox="1"/>
          <p:nvPr/>
        </p:nvSpPr>
        <p:spPr>
          <a:xfrm>
            <a:off x="429125" y="5644389"/>
            <a:ext cx="8285750" cy="83099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How can the client use these timestamps to synchronize its local clock to the server’s local clock?</a:t>
            </a:r>
          </a:p>
        </p:txBody>
      </p:sp>
    </p:spTree>
    <p:extLst>
      <p:ext uri="{BB962C8B-B14F-4D97-AF65-F5344CB8AC3E}">
        <p14:creationId xmlns:p14="http://schemas.microsoft.com/office/powerpoint/2010/main" val="586949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3"/>
            <a:ext cx="5090010" cy="831464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86C4BF3E-1EC9-8A47-AC6B-4F9640A48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830" y="1804461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65170FC3-731A-0046-81AB-D8E4DE7C4D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245" y="1804461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930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841296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86C4BF3E-1EC9-8A47-AC6B-4F9640A48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830" y="1804461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65170FC3-731A-0046-81AB-D8E4DE7C4D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245" y="1804461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464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1811922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But client knows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, not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baseline="-25000" dirty="0" err="1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resp</a:t>
            </a:r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86C4BF3E-1EC9-8A47-AC6B-4F9640A48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830" y="1804461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65170FC3-731A-0046-81AB-D8E4DE7C4D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245" y="1804461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906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1811922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But client knows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, not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baseline="-25000" dirty="0" err="1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resp</a:t>
            </a:r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86C4BF3E-1EC9-8A47-AC6B-4F9640A48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830" y="1804461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65170FC3-731A-0046-81AB-D8E4DE7C4D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245" y="1804461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D04777-C5E8-6640-8446-E8A23741DB04}"/>
              </a:ext>
            </a:extLst>
          </p:cNvPr>
          <p:cNvSpPr txBox="1"/>
          <p:nvPr/>
        </p:nvSpPr>
        <p:spPr>
          <a:xfrm>
            <a:off x="1089783" y="4490575"/>
            <a:ext cx="3380544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Assume: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req</a:t>
            </a:r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 ≈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570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Time and clocks</a:t>
            </a:r>
          </a:p>
          <a:p>
            <a:pPr lvl="1"/>
            <a:endParaRPr lang="en-US" altLang="en-US" b="1" dirty="0"/>
          </a:p>
          <a:p>
            <a:pPr lvl="1"/>
            <a:r>
              <a:rPr lang="en-US" altLang="en-US" b="1" dirty="0"/>
              <a:t>The need for time synchronization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“Wall clock time” synchronization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Logical Time: </a:t>
            </a:r>
            <a:r>
              <a:rPr lang="en-US" altLang="en-US" dirty="0" err="1"/>
              <a:t>Lamport</a:t>
            </a:r>
            <a:r>
              <a:rPr lang="en-US" altLang="en-US" dirty="0"/>
              <a:t> Clocks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Vector clocks</a:t>
            </a:r>
          </a:p>
          <a:p>
            <a:pPr lvl="1"/>
            <a:endParaRPr lang="en-US" altLang="en-US" dirty="0"/>
          </a:p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Primary-Back (P-B)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75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1811922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But client knows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, not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baseline="-25000" dirty="0" err="1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resp</a:t>
            </a:r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86C4BF3E-1EC9-8A47-AC6B-4F9640A48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830" y="1804461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65170FC3-731A-0046-81AB-D8E4DE7C4D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245" y="1804461"/>
            <a:ext cx="609600" cy="6096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D04777-C5E8-6640-8446-E8A23741DB04}"/>
              </a:ext>
            </a:extLst>
          </p:cNvPr>
          <p:cNvSpPr txBox="1"/>
          <p:nvPr/>
        </p:nvSpPr>
        <p:spPr>
          <a:xfrm>
            <a:off x="1089783" y="4490575"/>
            <a:ext cx="3380544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Assume: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req</a:t>
            </a:r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 ≈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A10BAA3-F97D-EE41-A9B6-E0358BB40B89}"/>
              </a:ext>
            </a:extLst>
          </p:cNvPr>
          <p:cNvSpPr txBox="1"/>
          <p:nvPr/>
        </p:nvSpPr>
        <p:spPr>
          <a:xfrm>
            <a:off x="670253" y="5619631"/>
            <a:ext cx="4250949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>
                <a:latin typeface="Helvetica Neue Medium" charset="0"/>
                <a:ea typeface="Helvetica Neue Medium" charset="0"/>
                <a:cs typeface="Helvetica Neue Medium" charset="0"/>
              </a:rPr>
              <a:t>Client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sz="2600" spc="-150">
                <a:latin typeface="Helvetica Neue Medium" charset="0"/>
                <a:ea typeface="Helvetica Neue Medium" charset="0"/>
                <a:cs typeface="Helvetica Neue Medium" charset="0"/>
              </a:rPr>
              <a:t>+ ½𝛿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426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0B4-734B-9F41-9FD6-696F160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Clock synchronization: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00EA-6FDB-1B45-B336-35FB85817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139221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Clocks on different systems will always behave differently</a:t>
            </a:r>
          </a:p>
          <a:p>
            <a:pPr lvl="1"/>
            <a:r>
              <a:rPr lang="en-US" dirty="0"/>
              <a:t>Disagreement between machines can result in undesirable behavior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2714-F5AB-8F4D-9D5A-27D1CB8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040E-B76B-9A4F-B5F1-2C7F336F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523A-DE4B-8A47-A2E0-6BDB24A0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506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0B4-734B-9F41-9FD6-696F160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Clock synchronization: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00EA-6FDB-1B45-B336-35FB85817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342748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Clocks on different systems will always behave differently</a:t>
            </a:r>
          </a:p>
          <a:p>
            <a:pPr lvl="1"/>
            <a:r>
              <a:rPr lang="en-US" dirty="0"/>
              <a:t>Disagreement between machines can result in undesirable behavior</a:t>
            </a:r>
          </a:p>
          <a:p>
            <a:endParaRPr lang="en-US" dirty="0"/>
          </a:p>
          <a:p>
            <a:r>
              <a:rPr lang="en-US" dirty="0"/>
              <a:t>NTP clock synchronization</a:t>
            </a:r>
          </a:p>
          <a:p>
            <a:pPr lvl="1"/>
            <a:r>
              <a:rPr lang="en-US" dirty="0"/>
              <a:t>Rely on timestamps to estimate network delays</a:t>
            </a:r>
          </a:p>
          <a:p>
            <a:pPr lvl="1"/>
            <a:r>
              <a:rPr lang="en-US" dirty="0"/>
              <a:t>100s 𝝁s−</a:t>
            </a:r>
            <a:r>
              <a:rPr lang="en-US" dirty="0" err="1"/>
              <a:t>ms</a:t>
            </a:r>
            <a:r>
              <a:rPr lang="en-US" dirty="0"/>
              <a:t> accuracy</a:t>
            </a:r>
          </a:p>
          <a:p>
            <a:pPr lvl="1"/>
            <a:r>
              <a:rPr lang="en-US" dirty="0"/>
              <a:t>Clocks never exactly synchronized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2714-F5AB-8F4D-9D5A-27D1CB8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040E-B76B-9A4F-B5F1-2C7F336F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523A-DE4B-8A47-A2E0-6BDB24A0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21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0B4-734B-9F41-9FD6-696F160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Clock synchronization: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00EA-6FDB-1B45-B336-35FB85817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Clocks on different systems will always behave differently</a:t>
            </a:r>
          </a:p>
          <a:p>
            <a:pPr lvl="1"/>
            <a:r>
              <a:rPr lang="en-US" dirty="0"/>
              <a:t>Disagreement between machines can result in undesirable behavior</a:t>
            </a:r>
          </a:p>
          <a:p>
            <a:endParaRPr lang="en-US" dirty="0"/>
          </a:p>
          <a:p>
            <a:r>
              <a:rPr lang="en-US" dirty="0"/>
              <a:t>NTP clock synchronization</a:t>
            </a:r>
          </a:p>
          <a:p>
            <a:pPr lvl="1"/>
            <a:r>
              <a:rPr lang="en-US" dirty="0"/>
              <a:t>Rely on timestamps to estimate network delays</a:t>
            </a:r>
          </a:p>
          <a:p>
            <a:pPr lvl="1"/>
            <a:r>
              <a:rPr lang="en-US" dirty="0"/>
              <a:t>100s 𝝁s−</a:t>
            </a:r>
            <a:r>
              <a:rPr lang="en-US" dirty="0" err="1"/>
              <a:t>ms</a:t>
            </a:r>
            <a:r>
              <a:rPr lang="en-US" dirty="0"/>
              <a:t> accuracy</a:t>
            </a:r>
          </a:p>
          <a:p>
            <a:pPr lvl="1"/>
            <a:r>
              <a:rPr lang="en-US" dirty="0"/>
              <a:t>Clocks never exactly synchronized</a:t>
            </a:r>
          </a:p>
          <a:p>
            <a:pPr lvl="1"/>
            <a:endParaRPr lang="en-US" dirty="0"/>
          </a:p>
          <a:p>
            <a:r>
              <a:rPr lang="en-US" dirty="0"/>
              <a:t>Often </a:t>
            </a:r>
            <a:r>
              <a:rPr lang="en-US" dirty="0">
                <a:solidFill>
                  <a:srgbClr val="C00000"/>
                </a:solidFill>
              </a:rPr>
              <a:t>inadequate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for distributed systems</a:t>
            </a:r>
          </a:p>
          <a:p>
            <a:pPr lvl="1"/>
            <a:r>
              <a:rPr lang="en-US" dirty="0"/>
              <a:t>Often need to reason about the order of events</a:t>
            </a:r>
          </a:p>
          <a:p>
            <a:pPr lvl="1"/>
            <a:r>
              <a:rPr lang="en-US" dirty="0"/>
              <a:t>Might need precision on the order of 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2714-F5AB-8F4D-9D5A-27D1CB8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040E-B76B-9A4F-B5F1-2C7F336F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523A-DE4B-8A47-A2E0-6BDB24A0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56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Time and clocks</a:t>
            </a:r>
          </a:p>
          <a:p>
            <a:pPr lvl="1"/>
            <a:endParaRPr lang="en-US" altLang="en-US" b="1" dirty="0"/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“Wall clock time” synchronization</a:t>
            </a:r>
          </a:p>
          <a:p>
            <a:pPr lvl="2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Cristian’s algorithm, NTP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b="1" dirty="0"/>
              <a:t>Logical Time: </a:t>
            </a:r>
            <a:r>
              <a:rPr lang="en-US" altLang="en-US" b="1" dirty="0" err="1"/>
              <a:t>Lamport</a:t>
            </a:r>
            <a:r>
              <a:rPr lang="en-US" altLang="en-US" b="1" dirty="0"/>
              <a:t> Clocks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Vector clocks</a:t>
            </a:r>
          </a:p>
          <a:p>
            <a:pPr lvl="1"/>
            <a:endParaRPr lang="en-US" altLang="en-US" dirty="0"/>
          </a:p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Primary-Back (P-B)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277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97D26-5E44-0949-96E5-7F0098802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Motivation: Multi-site database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BA237-0589-ED4A-96E6-5D9E26E2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03DA-A8AF-3748-836D-7759E62D7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59643-192E-6441-930B-93E1EEE4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C2F099-4612-324D-8CC7-5DA3B44B5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279" y="3205263"/>
            <a:ext cx="4610100" cy="2859115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DE98E1CB-5972-E047-A180-2D326F62F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8956"/>
            <a:ext cx="7886700" cy="60786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New York-based bank wants to make its transaction ledger database resilient to whole-site failures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4D519-A4FE-714D-B07E-643328112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209" y="3019225"/>
            <a:ext cx="1392831" cy="1353358"/>
          </a:xfrm>
          <a:prstGeom prst="rect">
            <a:avLst/>
          </a:prstGeom>
        </p:spPr>
      </p:pic>
      <p:sp>
        <p:nvSpPr>
          <p:cNvPr id="10" name="Can 9">
            <a:extLst>
              <a:ext uri="{FF2B5EF4-FFF2-40B4-BE49-F238E27FC236}">
                <a16:creationId xmlns:a16="http://schemas.microsoft.com/office/drawing/2014/main" id="{843F72E7-78CA-6D45-AB17-4204B3018FE6}"/>
              </a:ext>
            </a:extLst>
          </p:cNvPr>
          <p:cNvSpPr/>
          <p:nvPr/>
        </p:nvSpPr>
        <p:spPr>
          <a:xfrm>
            <a:off x="6187460" y="4110347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939A0A-B9D7-6B43-92E8-DAA4DD3C0BC2}"/>
              </a:ext>
            </a:extLst>
          </p:cNvPr>
          <p:cNvSpPr txBox="1"/>
          <p:nvPr/>
        </p:nvSpPr>
        <p:spPr>
          <a:xfrm>
            <a:off x="6296339" y="4626598"/>
            <a:ext cx="1159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New York</a:t>
            </a:r>
          </a:p>
        </p:txBody>
      </p:sp>
    </p:spTree>
    <p:extLst>
      <p:ext uri="{BB962C8B-B14F-4D97-AF65-F5344CB8AC3E}">
        <p14:creationId xmlns:p14="http://schemas.microsoft.com/office/powerpoint/2010/main" val="29458522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97D26-5E44-0949-96E5-7F0098802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Motivation: Multi-site database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BA237-0589-ED4A-96E6-5D9E26E2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03DA-A8AF-3748-836D-7759E62D7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59643-192E-6441-930B-93E1EEE4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C2F099-4612-324D-8CC7-5DA3B44B5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279" y="3205263"/>
            <a:ext cx="4610100" cy="2859115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DE98E1CB-5972-E047-A180-2D326F62F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8954"/>
            <a:ext cx="7886700" cy="162816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New York-based bank wants to make its transaction ledger database resilient to whole-site failures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Replicate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the database, keep one copy in </a:t>
            </a:r>
            <a:r>
              <a:rPr lang="en-US" b="1" dirty="0"/>
              <a:t>SF</a:t>
            </a:r>
            <a:r>
              <a:rPr lang="en-US" dirty="0"/>
              <a:t>, one in </a:t>
            </a:r>
            <a:r>
              <a:rPr lang="en-US" b="1" dirty="0"/>
              <a:t>NYC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4D519-A4FE-714D-B07E-643328112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209" y="3019225"/>
            <a:ext cx="1392831" cy="1353358"/>
          </a:xfrm>
          <a:prstGeom prst="rect">
            <a:avLst/>
          </a:prstGeom>
        </p:spPr>
      </p:pic>
      <p:sp>
        <p:nvSpPr>
          <p:cNvPr id="10" name="Can 9">
            <a:extLst>
              <a:ext uri="{FF2B5EF4-FFF2-40B4-BE49-F238E27FC236}">
                <a16:creationId xmlns:a16="http://schemas.microsoft.com/office/drawing/2014/main" id="{843F72E7-78CA-6D45-AB17-4204B3018FE6}"/>
              </a:ext>
            </a:extLst>
          </p:cNvPr>
          <p:cNvSpPr/>
          <p:nvPr/>
        </p:nvSpPr>
        <p:spPr>
          <a:xfrm>
            <a:off x="6187460" y="4110347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939A0A-B9D7-6B43-92E8-DAA4DD3C0BC2}"/>
              </a:ext>
            </a:extLst>
          </p:cNvPr>
          <p:cNvSpPr txBox="1"/>
          <p:nvPr/>
        </p:nvSpPr>
        <p:spPr>
          <a:xfrm>
            <a:off x="6296339" y="4626598"/>
            <a:ext cx="1159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New York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47004C4-353E-4443-A9C5-BD50B67B8917}"/>
              </a:ext>
            </a:extLst>
          </p:cNvPr>
          <p:cNvGrpSpPr/>
          <p:nvPr/>
        </p:nvGrpSpPr>
        <p:grpSpPr>
          <a:xfrm>
            <a:off x="1441036" y="4259363"/>
            <a:ext cx="1237368" cy="736869"/>
            <a:chOff x="1592211" y="4163317"/>
            <a:chExt cx="1237368" cy="736869"/>
          </a:xfrm>
        </p:grpSpPr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FCC7FF26-3978-2449-BD60-E10078A1E2EA}"/>
                </a:ext>
              </a:extLst>
            </p:cNvPr>
            <p:cNvSpPr/>
            <p:nvPr/>
          </p:nvSpPr>
          <p:spPr>
            <a:xfrm>
              <a:off x="2232117" y="4163317"/>
              <a:ext cx="477288" cy="522315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6F23157-313E-504E-B321-F1A6C2900A94}"/>
                </a:ext>
              </a:extLst>
            </p:cNvPr>
            <p:cNvSpPr txBox="1"/>
            <p:nvPr/>
          </p:nvSpPr>
          <p:spPr>
            <a:xfrm>
              <a:off x="1592211" y="4392355"/>
              <a:ext cx="123736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San Francisco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860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1D454-EA76-1947-9D4F-F90574E39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consequences of concurrent updates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383C8-1D1C-E84C-934D-F57D69DC3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2977D-3233-C544-AFDA-75C34EDC4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EA772-5F0E-464D-8625-E5B587B6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91CC82-6538-0642-A761-379C26893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112" y="2902740"/>
            <a:ext cx="4610100" cy="2859115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4DC52AA3-9C0E-8045-9288-87379B23F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6216"/>
            <a:ext cx="7886700" cy="151827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Replicate </a:t>
            </a:r>
            <a:r>
              <a:rPr lang="en-US" dirty="0"/>
              <a:t>the database, keep one copy in </a:t>
            </a:r>
            <a:r>
              <a:rPr lang="en-US" b="1" dirty="0"/>
              <a:t>SF</a:t>
            </a:r>
            <a:r>
              <a:rPr lang="en-US" dirty="0"/>
              <a:t>, one in </a:t>
            </a:r>
            <a:r>
              <a:rPr lang="en-US" b="1" dirty="0"/>
              <a:t>NYC</a:t>
            </a:r>
          </a:p>
          <a:p>
            <a:pPr lvl="1"/>
            <a:r>
              <a:rPr lang="en-US" dirty="0"/>
              <a:t>Client sends reads to the nearest copy</a:t>
            </a:r>
          </a:p>
          <a:p>
            <a:pPr lvl="1"/>
            <a:r>
              <a:rPr lang="en-US" dirty="0"/>
              <a:t>Client sends update to both copies</a:t>
            </a: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258D7E71-FAB2-EB4A-9CCD-4F06E540A084}"/>
              </a:ext>
            </a:extLst>
          </p:cNvPr>
          <p:cNvSpPr/>
          <p:nvPr/>
        </p:nvSpPr>
        <p:spPr>
          <a:xfrm>
            <a:off x="2310774" y="3956840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4CA9AA40-C1B5-BF44-B55B-157615E2A27D}"/>
              </a:ext>
            </a:extLst>
          </p:cNvPr>
          <p:cNvSpPr/>
          <p:nvPr/>
        </p:nvSpPr>
        <p:spPr>
          <a:xfrm>
            <a:off x="6417293" y="3807824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3A5E8007-B9F0-A04E-8E15-23A321D6F6C7}"/>
              </a:ext>
            </a:extLst>
          </p:cNvPr>
          <p:cNvCxnSpPr>
            <a:stCxn id="17" idx="3"/>
            <a:endCxn id="9" idx="0"/>
          </p:cNvCxnSpPr>
          <p:nvPr/>
        </p:nvCxnSpPr>
        <p:spPr>
          <a:xfrm>
            <a:off x="2216120" y="3436179"/>
            <a:ext cx="333299" cy="639983"/>
          </a:xfrm>
          <a:prstGeom prst="curvedConnector2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F0E59D9A-3BDA-1C42-BD01-86E3A5829FD5}"/>
              </a:ext>
            </a:extLst>
          </p:cNvPr>
          <p:cNvCxnSpPr>
            <a:stCxn id="17" idx="3"/>
            <a:endCxn id="10" idx="2"/>
          </p:cNvCxnSpPr>
          <p:nvPr/>
        </p:nvCxnSpPr>
        <p:spPr>
          <a:xfrm>
            <a:off x="2216120" y="3436178"/>
            <a:ext cx="4201173" cy="633882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6DC2243E-8F09-2849-A1B6-91DFD97B3CE2}"/>
              </a:ext>
            </a:extLst>
          </p:cNvPr>
          <p:cNvCxnSpPr>
            <a:stCxn id="18" idx="0"/>
            <a:endCxn id="10" idx="3"/>
          </p:cNvCxnSpPr>
          <p:nvPr/>
        </p:nvCxnSpPr>
        <p:spPr>
          <a:xfrm rot="16200000" flipV="1">
            <a:off x="6426675" y="4562544"/>
            <a:ext cx="657536" cy="197041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6377DF5C-1EE4-5049-B5D1-826CFCA6B1E5}"/>
              </a:ext>
            </a:extLst>
          </p:cNvPr>
          <p:cNvCxnSpPr>
            <a:stCxn id="18" idx="0"/>
            <a:endCxn id="9" idx="4"/>
          </p:cNvCxnSpPr>
          <p:nvPr/>
        </p:nvCxnSpPr>
        <p:spPr>
          <a:xfrm rot="16200000" flipV="1">
            <a:off x="4435097" y="2570965"/>
            <a:ext cx="771835" cy="4065901"/>
          </a:xfrm>
          <a:prstGeom prst="curvedConnector2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E243C89-CFF2-FD4C-B57C-18989BC9230C}"/>
              </a:ext>
            </a:extLst>
          </p:cNvPr>
          <p:cNvGrpSpPr/>
          <p:nvPr/>
        </p:nvGrpSpPr>
        <p:grpSpPr>
          <a:xfrm>
            <a:off x="1172244" y="2972589"/>
            <a:ext cx="6117737" cy="2663574"/>
            <a:chOff x="1093586" y="3179067"/>
            <a:chExt cx="6117737" cy="2663574"/>
          </a:xfrm>
        </p:grpSpPr>
        <p:sp>
          <p:nvSpPr>
            <p:cNvPr id="16" name="Smiley Face 15">
              <a:extLst>
                <a:ext uri="{FF2B5EF4-FFF2-40B4-BE49-F238E27FC236}">
                  <a16:creationId xmlns:a16="http://schemas.microsoft.com/office/drawing/2014/main" id="{B90EC543-F8EF-E845-9845-A32C6B831C05}"/>
                </a:ext>
              </a:extLst>
            </p:cNvPr>
            <p:cNvSpPr/>
            <p:nvPr/>
          </p:nvSpPr>
          <p:spPr>
            <a:xfrm>
              <a:off x="2315705" y="3179067"/>
              <a:ext cx="393700" cy="388158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7BDB68F-966B-DB4F-B279-4B28C4525CD2}"/>
                </a:ext>
              </a:extLst>
            </p:cNvPr>
            <p:cNvSpPr txBox="1"/>
            <p:nvPr/>
          </p:nvSpPr>
          <p:spPr>
            <a:xfrm>
              <a:off x="1093586" y="3319490"/>
              <a:ext cx="10438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“Deposit</a:t>
              </a:r>
            </a:p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$100”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D43EF0-CBD8-164C-BA61-1F3E18E2B2F6}"/>
                </a:ext>
              </a:extLst>
            </p:cNvPr>
            <p:cNvSpPr txBox="1"/>
            <p:nvPr/>
          </p:nvSpPr>
          <p:spPr>
            <a:xfrm>
              <a:off x="6339289" y="5196310"/>
              <a:ext cx="872034" cy="646331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“Pay 1%</a:t>
              </a:r>
            </a:p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interest”</a:t>
              </a:r>
            </a:p>
          </p:txBody>
        </p:sp>
        <p:sp>
          <p:nvSpPr>
            <p:cNvPr id="19" name="Smiley Face 18">
              <a:extLst>
                <a:ext uri="{FF2B5EF4-FFF2-40B4-BE49-F238E27FC236}">
                  <a16:creationId xmlns:a16="http://schemas.microsoft.com/office/drawing/2014/main" id="{73B0E002-5B2D-B648-91AF-A37B951B5888}"/>
                </a:ext>
              </a:extLst>
            </p:cNvPr>
            <p:cNvSpPr/>
            <p:nvPr/>
          </p:nvSpPr>
          <p:spPr>
            <a:xfrm>
              <a:off x="5838706" y="5194163"/>
              <a:ext cx="393700" cy="388158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966DD02-F15F-FE42-84C6-5D49EE24A8F6}"/>
              </a:ext>
            </a:extLst>
          </p:cNvPr>
          <p:cNvSpPr txBox="1"/>
          <p:nvPr/>
        </p:nvSpPr>
        <p:spPr>
          <a:xfrm>
            <a:off x="1257919" y="4055003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$1,000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57E0F1-98CF-504B-B05B-04A9D6ACD94D}"/>
              </a:ext>
            </a:extLst>
          </p:cNvPr>
          <p:cNvSpPr txBox="1"/>
          <p:nvPr/>
        </p:nvSpPr>
        <p:spPr>
          <a:xfrm>
            <a:off x="7105857" y="376850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$1,000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B33F2F-33A3-7B48-BE0A-193AC7D8025E}"/>
              </a:ext>
            </a:extLst>
          </p:cNvPr>
          <p:cNvSpPr txBox="1"/>
          <p:nvPr/>
        </p:nvSpPr>
        <p:spPr>
          <a:xfrm>
            <a:off x="1261816" y="4455113"/>
            <a:ext cx="71365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$1,100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16F1EF-AF6A-144F-832F-29EF0A5AD3A2}"/>
              </a:ext>
            </a:extLst>
          </p:cNvPr>
          <p:cNvSpPr txBox="1"/>
          <p:nvPr/>
        </p:nvSpPr>
        <p:spPr>
          <a:xfrm>
            <a:off x="1272025" y="4857383"/>
            <a:ext cx="68800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$1,111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4831D3-AD4B-3B48-83E3-EDF018506DF0}"/>
              </a:ext>
            </a:extLst>
          </p:cNvPr>
          <p:cNvSpPr txBox="1"/>
          <p:nvPr/>
        </p:nvSpPr>
        <p:spPr>
          <a:xfrm>
            <a:off x="7105856" y="4173484"/>
            <a:ext cx="71365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$1,010</a:t>
            </a:r>
            <a:endParaRPr lang="en-US" dirty="0">
              <a:solidFill>
                <a:srgbClr val="C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37D6C83-E12A-0E47-A3D8-D306E7B3E952}"/>
              </a:ext>
            </a:extLst>
          </p:cNvPr>
          <p:cNvSpPr txBox="1"/>
          <p:nvPr/>
        </p:nvSpPr>
        <p:spPr>
          <a:xfrm>
            <a:off x="7112909" y="4573594"/>
            <a:ext cx="7008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$1,110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DFF1079-501E-2F46-8364-E4679C7F01B6}"/>
              </a:ext>
            </a:extLst>
          </p:cNvPr>
          <p:cNvSpPr/>
          <p:nvPr/>
        </p:nvSpPr>
        <p:spPr>
          <a:xfrm>
            <a:off x="1799177" y="3008688"/>
            <a:ext cx="5617592" cy="14380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rgbClr val="C0000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Inconsistent replicas!</a:t>
            </a:r>
          </a:p>
          <a:p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Updates should have been performed in the same order at each copy</a:t>
            </a:r>
          </a:p>
        </p:txBody>
      </p:sp>
    </p:spTree>
    <p:extLst>
      <p:ext uri="{BB962C8B-B14F-4D97-AF65-F5344CB8AC3E}">
        <p14:creationId xmlns:p14="http://schemas.microsoft.com/office/powerpoint/2010/main" val="324303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500"/>
                            </p:stCondLst>
                            <p:childTnLst>
                              <p:par>
                                <p:cTn id="31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2" grpId="1"/>
      <p:bldP spid="23" grpId="0"/>
      <p:bldP spid="24" grpId="0"/>
      <p:bldP spid="24" grpId="1"/>
      <p:bldP spid="25" grpId="0"/>
      <p:bldP spid="2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E09A-E0A1-844D-8171-2DDDCB97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Logical clocks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90564-6EB9-9A4F-B20A-E60818A31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249EC-5F2D-C342-8F4A-9FAAF988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25BAE-9215-6241-B09D-C3C236D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C145949-31BE-B34C-B5B5-C0F7DE0C3689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617684"/>
            <a:ext cx="6277282" cy="4372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Landmark 1978 paper by </a:t>
            </a:r>
            <a:r>
              <a:rPr lang="en-US" altLang="en-US" b="1" dirty="0"/>
              <a:t>Leslie </a:t>
            </a:r>
            <a:r>
              <a:rPr lang="en-US" altLang="en-US" b="1" dirty="0" err="1"/>
              <a:t>Lamport</a:t>
            </a:r>
            <a:endParaRPr lang="en-US" altLang="en-US" b="1" dirty="0"/>
          </a:p>
          <a:p>
            <a:endParaRPr lang="en-US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4117D5-F540-014B-9CBF-969570115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237" y="602241"/>
            <a:ext cx="1821168" cy="231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3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E09A-E0A1-844D-8171-2DDDCB97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Logical clocks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90564-6EB9-9A4F-B20A-E60818A31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249EC-5F2D-C342-8F4A-9FAAF988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25BAE-9215-6241-B09D-C3C236D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C145949-31BE-B34C-B5B5-C0F7DE0C3689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617683"/>
            <a:ext cx="6277282" cy="130156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Landmark 1978 paper by </a:t>
            </a:r>
            <a:r>
              <a:rPr lang="en-US" altLang="en-US" b="1" dirty="0"/>
              <a:t>Leslie </a:t>
            </a:r>
            <a:r>
              <a:rPr lang="en-US" altLang="en-US" b="1" dirty="0" err="1"/>
              <a:t>Lamport</a:t>
            </a:r>
            <a:endParaRPr lang="en-US" altLang="en-US" b="1" dirty="0"/>
          </a:p>
          <a:p>
            <a:endParaRPr lang="en-US" altLang="en-US" dirty="0"/>
          </a:p>
          <a:p>
            <a:r>
              <a:rPr lang="en-US" altLang="en-US" b="1" dirty="0"/>
              <a:t>Insights:</a:t>
            </a:r>
            <a:r>
              <a:rPr lang="en-US" altLang="en-US" dirty="0"/>
              <a:t> only the </a:t>
            </a:r>
            <a:r>
              <a:rPr lang="en-US" altLang="en-US" dirty="0">
                <a:solidFill>
                  <a:srgbClr val="0070C0"/>
                </a:solidFill>
              </a:rPr>
              <a:t>events themselves </a:t>
            </a:r>
            <a:r>
              <a:rPr lang="en-US" altLang="en-US" dirty="0"/>
              <a:t>matter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4117D5-F540-014B-9CBF-969570115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237" y="602241"/>
            <a:ext cx="1821168" cy="23170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D5EAA55-A9AD-984B-B0D1-B7EF680FA7F2}"/>
              </a:ext>
            </a:extLst>
          </p:cNvPr>
          <p:cNvSpPr/>
          <p:nvPr/>
        </p:nvSpPr>
        <p:spPr>
          <a:xfrm>
            <a:off x="771984" y="3637141"/>
            <a:ext cx="7600032" cy="16498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45720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1" defTabSz="457200">
              <a:lnSpc>
                <a:spcPct val="80000"/>
              </a:lnSpc>
              <a:spcBef>
                <a:spcPct val="20000"/>
              </a:spcBef>
            </a:pPr>
            <a:r>
              <a:rPr lang="en-US" altLang="en-US" sz="28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Idea: Disregard the precise clock time</a:t>
            </a:r>
          </a:p>
          <a:p>
            <a:pPr lvl="1" defTabSz="457200">
              <a:lnSpc>
                <a:spcPct val="80000"/>
              </a:lnSpc>
              <a:spcBef>
                <a:spcPct val="20000"/>
              </a:spcBef>
            </a:pPr>
            <a:r>
              <a:rPr lang="en-US" altLang="en-US" sz="24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Instead, capture </a:t>
            </a:r>
            <a:r>
              <a:rPr lang="en-US" altLang="en-US" sz="2400" spc="-50" dirty="0">
                <a:solidFill>
                  <a:srgbClr val="F79646">
                    <a:lumMod val="75000"/>
                  </a:srgbClr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just </a:t>
            </a:r>
            <a:r>
              <a:rPr lang="en-US" altLang="en-US" sz="24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a “</a:t>
            </a:r>
            <a:r>
              <a:rPr lang="en-US" altLang="ja-JP" sz="24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happens before” relationship between a pair of events</a:t>
            </a:r>
          </a:p>
        </p:txBody>
      </p:sp>
    </p:spTree>
    <p:extLst>
      <p:ext uri="{BB962C8B-B14F-4D97-AF65-F5344CB8AC3E}">
        <p14:creationId xmlns:p14="http://schemas.microsoft.com/office/powerpoint/2010/main" val="120350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C32F0-4DC5-6144-9BDB-D5B3583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distributed edit-compile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7B6E-1B5A-224B-BDB7-7BAFA9F0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05523-A513-A94B-BD56-5875F86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3CA0-2CC6-D144-A382-AE0AF0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6" descr="06-01">
            <a:extLst>
              <a:ext uri="{FF2B5EF4-FFF2-40B4-BE49-F238E27FC236}">
                <a16:creationId xmlns:a16="http://schemas.microsoft.com/office/drawing/2014/main" id="{13153859-FC26-AD46-A05F-FB92B53C3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5" y="1480963"/>
            <a:ext cx="8651029" cy="222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957E1-7198-EA49-95F6-AEE19C57C22E}"/>
              </a:ext>
            </a:extLst>
          </p:cNvPr>
          <p:cNvSpPr txBox="1"/>
          <p:nvPr/>
        </p:nvSpPr>
        <p:spPr>
          <a:xfrm>
            <a:off x="6735097" y="3427123"/>
            <a:ext cx="192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Arial" charset="0"/>
                <a:cs typeface="Arial" charset="0"/>
              </a:rPr>
              <a:t>Physical time </a:t>
            </a:r>
            <a:r>
              <a:rPr lang="en-US" sz="1600" dirty="0">
                <a:latin typeface="Helvetica" pitchFamily="2" charset="0"/>
                <a:ea typeface="Arial" charset="0"/>
                <a:cs typeface="Arial" charset="0"/>
                <a:sym typeface="Wingdings"/>
              </a:rPr>
              <a:t></a:t>
            </a:r>
            <a:endParaRPr lang="en-US" sz="1600" dirty="0">
              <a:latin typeface="Helvetica" pitchFamily="2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909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 fontScale="92500"/>
          </a:bodyPr>
          <a:lstStyle/>
          <a:p>
            <a:r>
              <a:rPr lang="en-GB" altLang="en-US" dirty="0"/>
              <a:t>Consider three processes: P1, P2, and P3</a:t>
            </a:r>
          </a:p>
          <a:p>
            <a:endParaRPr lang="en-GB" altLang="en-US" dirty="0"/>
          </a:p>
          <a:p>
            <a:r>
              <a:rPr lang="en-GB" altLang="en-US" dirty="0"/>
              <a:t>Notation: Event a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C00000"/>
                </a:solidFill>
              </a:rPr>
              <a:t>happens before </a:t>
            </a:r>
            <a:r>
              <a:rPr lang="en-US" altLang="en-US" dirty="0"/>
              <a:t>event b (a </a:t>
            </a:r>
            <a:r>
              <a:rPr lang="en-US" altLang="en-US" dirty="0">
                <a:solidFill>
                  <a:srgbClr val="C00000"/>
                </a:solidFill>
                <a:sym typeface="Wingdings"/>
              </a:rPr>
              <a:t></a:t>
            </a:r>
            <a:r>
              <a:rPr lang="en-US" altLang="en-US" dirty="0">
                <a:sym typeface="Wingdings"/>
              </a:rPr>
              <a:t> b)</a:t>
            </a:r>
            <a:endParaRPr lang="en-US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4442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r>
              <a:rPr lang="en-GB" altLang="en-US" dirty="0"/>
              <a:t>Can observe event order at a single process</a:t>
            </a:r>
            <a:endParaRPr lang="en-US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5898870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400" dirty="0"/>
              <a:t>If </a:t>
            </a:r>
            <a:r>
              <a:rPr lang="en-GB" altLang="en-US" sz="2400" b="1" dirty="0"/>
              <a:t>same process </a:t>
            </a:r>
            <a:r>
              <a:rPr lang="en-GB" altLang="en-US" sz="2400" dirty="0"/>
              <a:t>and </a:t>
            </a:r>
            <a:r>
              <a:rPr lang="en-GB" altLang="en-US" sz="2400" b="1" dirty="0"/>
              <a:t>a</a:t>
            </a:r>
            <a:r>
              <a:rPr lang="en-GB" altLang="en-US" sz="2400" dirty="0"/>
              <a:t> occurs before </a:t>
            </a:r>
            <a:r>
              <a:rPr lang="en-GB" altLang="en-US" sz="2400" b="1" dirty="0"/>
              <a:t>b</a:t>
            </a:r>
            <a:r>
              <a:rPr lang="en-GB" altLang="en-US" sz="2400" dirty="0"/>
              <a:t>, then </a:t>
            </a:r>
            <a:r>
              <a:rPr lang="en-GB" altLang="en-US" sz="2400" b="1" dirty="0"/>
              <a:t>a </a:t>
            </a:r>
            <a:r>
              <a:rPr lang="en-GB" altLang="en-US" sz="2400" b="1" dirty="0">
                <a:sym typeface="Wingdings" pitchFamily="2" charset="2"/>
              </a:rPr>
              <a:t> b</a:t>
            </a:r>
            <a:endParaRPr lang="en-US" altLang="en-US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74804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ym typeface="Wingdings" pitchFamily="2" charset="2"/>
              </a:rPr>
              <a:t>Can observe ordering when processes communicate</a:t>
            </a:r>
            <a:endParaRPr lang="en-US" alt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75272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ym typeface="Wingdings" pitchFamily="2" charset="2"/>
              </a:rPr>
              <a:t>If </a:t>
            </a:r>
            <a:r>
              <a:rPr lang="en-GB" altLang="en-US" sz="2400" b="1" dirty="0">
                <a:sym typeface="Wingdings" pitchFamily="2" charset="2"/>
              </a:rPr>
              <a:t>c</a:t>
            </a:r>
            <a:r>
              <a:rPr lang="en-GB" altLang="en-US" sz="2400" dirty="0">
                <a:sym typeface="Wingdings" pitchFamily="2" charset="2"/>
              </a:rPr>
              <a:t> is a message receipt of </a:t>
            </a:r>
            <a:r>
              <a:rPr lang="en-GB" altLang="en-US" sz="2400" b="1" dirty="0">
                <a:sym typeface="Wingdings" pitchFamily="2" charset="2"/>
              </a:rPr>
              <a:t>b</a:t>
            </a:r>
            <a:r>
              <a:rPr lang="en-GB" altLang="en-US" sz="2400" dirty="0">
                <a:sym typeface="Wingdings" pitchFamily="2" charset="2"/>
              </a:rPr>
              <a:t>, then </a:t>
            </a:r>
            <a:r>
              <a:rPr lang="en-GB" altLang="en-US" sz="2400" b="1" dirty="0">
                <a:sym typeface="Wingdings" pitchFamily="2" charset="2"/>
              </a:rPr>
              <a:t>b  c</a:t>
            </a:r>
            <a:endParaRPr lang="en-US" altLang="en-US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47451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7505"/>
            <a:ext cx="7335479" cy="199233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c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 is a message receipt of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  c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b="1" dirty="0">
                <a:sym typeface="Wingdings" pitchFamily="2" charset="2"/>
              </a:rPr>
              <a:t>Can observe ordering transitively</a:t>
            </a:r>
            <a:endParaRPr lang="en-US" alt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79072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7505"/>
            <a:ext cx="7335479" cy="199233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c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 is a message receipt of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  c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ym typeface="Wingdings" pitchFamily="2" charset="2"/>
              </a:rPr>
              <a:t>If</a:t>
            </a:r>
            <a:r>
              <a:rPr lang="en-GB" altLang="en-US" sz="2000" b="1" dirty="0">
                <a:sym typeface="Wingdings" pitchFamily="2" charset="2"/>
              </a:rPr>
              <a:t> a  b </a:t>
            </a:r>
            <a:r>
              <a:rPr lang="en-GB" altLang="en-US" sz="2000" dirty="0">
                <a:sym typeface="Wingdings" pitchFamily="2" charset="2"/>
              </a:rPr>
              <a:t>and</a:t>
            </a:r>
            <a:r>
              <a:rPr lang="en-GB" altLang="en-US" sz="2000" b="1" dirty="0">
                <a:sym typeface="Wingdings" pitchFamily="2" charset="2"/>
              </a:rPr>
              <a:t> b  c</a:t>
            </a:r>
            <a:r>
              <a:rPr lang="en-GB" altLang="en-US" sz="2000" dirty="0">
                <a:sym typeface="Wingdings" pitchFamily="2" charset="2"/>
              </a:rPr>
              <a:t>,</a:t>
            </a:r>
            <a:r>
              <a:rPr lang="en-GB" altLang="en-US" sz="2000" b="1" dirty="0">
                <a:sym typeface="Wingdings" pitchFamily="2" charset="2"/>
              </a:rPr>
              <a:t> </a:t>
            </a:r>
            <a:r>
              <a:rPr lang="en-GB" altLang="en-US" sz="2000" dirty="0">
                <a:sym typeface="Wingdings" pitchFamily="2" charset="2"/>
              </a:rPr>
              <a:t>then</a:t>
            </a:r>
            <a:r>
              <a:rPr lang="en-GB" altLang="en-US" sz="2000" b="1" dirty="0">
                <a:sym typeface="Wingdings" pitchFamily="2" charset="2"/>
              </a:rPr>
              <a:t> a  c</a:t>
            </a:r>
            <a:endParaRPr lang="en-US" alt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37337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altLang="en-US" sz="2400" dirty="0"/>
              <a:t>Not all events are related by </a:t>
            </a:r>
            <a:r>
              <a:rPr lang="en-GB" altLang="en-US" sz="2400" dirty="0">
                <a:sym typeface="Wingdings" pitchFamily="2" charset="2"/>
              </a:rPr>
              <a:t> 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3F4C849-F06A-2041-8194-918121757D59}"/>
              </a:ext>
            </a:extLst>
          </p:cNvPr>
          <p:cNvSpPr/>
          <p:nvPr/>
        </p:nvSpPr>
        <p:spPr>
          <a:xfrm>
            <a:off x="5507565" y="456440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6A8E36-220C-6443-8C08-1B01ED339BF9}"/>
              </a:ext>
            </a:extLst>
          </p:cNvPr>
          <p:cNvSpPr txBox="1"/>
          <p:nvPr/>
        </p:nvSpPr>
        <p:spPr>
          <a:xfrm>
            <a:off x="5112648" y="437234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1272238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altLang="en-US" sz="2400" dirty="0"/>
              <a:t>Not all events are related by </a:t>
            </a:r>
            <a:r>
              <a:rPr lang="en-GB" altLang="en-US" sz="2400" dirty="0">
                <a:sym typeface="Wingdings" pitchFamily="2" charset="2"/>
              </a:rPr>
              <a:t> 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ym typeface="Wingdings" pitchFamily="2" charset="2"/>
              </a:rPr>
              <a:t>a, d not related by  so concurrent, written as </a:t>
            </a:r>
            <a:r>
              <a:rPr lang="en-GB" altLang="en-US" sz="2400" b="1" dirty="0">
                <a:sym typeface="Wingdings" pitchFamily="2" charset="2"/>
              </a:rPr>
              <a:t>a || d</a:t>
            </a:r>
            <a:endParaRPr lang="en-US" altLang="en-US" sz="2400" b="1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3F4C849-F06A-2041-8194-918121757D59}"/>
              </a:ext>
            </a:extLst>
          </p:cNvPr>
          <p:cNvSpPr/>
          <p:nvPr/>
        </p:nvSpPr>
        <p:spPr>
          <a:xfrm>
            <a:off x="5507565" y="456440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6A8E36-220C-6443-8C08-1B01ED339BF9}"/>
              </a:ext>
            </a:extLst>
          </p:cNvPr>
          <p:cNvSpPr txBox="1"/>
          <p:nvPr/>
        </p:nvSpPr>
        <p:spPr>
          <a:xfrm>
            <a:off x="5112648" y="437234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4832278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AE0B0-3AFA-D945-8055-97A8F6695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05FBA-5618-574C-AEF9-18997AEE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seek a </a:t>
            </a:r>
            <a:r>
              <a:rPr lang="en-US" dirty="0">
                <a:solidFill>
                  <a:srgbClr val="0070C0"/>
                </a:solidFill>
              </a:rPr>
              <a:t>clock time C(</a:t>
            </a:r>
            <a:r>
              <a:rPr lang="en-US" dirty="0">
                <a:solidFill>
                  <a:srgbClr val="C00000"/>
                </a:solidFill>
              </a:rPr>
              <a:t>a</a:t>
            </a:r>
            <a:r>
              <a:rPr lang="en-US" dirty="0">
                <a:solidFill>
                  <a:srgbClr val="0070C0"/>
                </a:solidFill>
              </a:rPr>
              <a:t>)</a:t>
            </a:r>
            <a:r>
              <a:rPr lang="en-US" dirty="0"/>
              <a:t> for every event </a:t>
            </a:r>
            <a:r>
              <a:rPr lang="en-US" dirty="0">
                <a:solidFill>
                  <a:srgbClr val="C00000"/>
                </a:solidFill>
              </a:rPr>
              <a:t>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Clock condition: If a </a:t>
            </a:r>
            <a:r>
              <a:rPr lang="en-US" dirty="0">
                <a:sym typeface="Wingdings"/>
              </a:rPr>
              <a:t> b, then C(a) &lt; C(b)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82345-6CB9-2141-8F52-61298710F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08630-6816-B74F-913E-14321D37F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61AD6-3922-1A47-B061-3D536E7B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6DD4BA-8E47-4741-AB72-31AC6C4D402C}"/>
              </a:ext>
            </a:extLst>
          </p:cNvPr>
          <p:cNvSpPr/>
          <p:nvPr/>
        </p:nvSpPr>
        <p:spPr>
          <a:xfrm>
            <a:off x="628649" y="2757661"/>
            <a:ext cx="7797595" cy="10880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45720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1" defTabSz="457200">
              <a:spcBef>
                <a:spcPct val="20000"/>
              </a:spcBef>
            </a:pPr>
            <a:r>
              <a:rPr lang="en-US" altLang="en-US" sz="2800" spc="-5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Plan: Tag events with clock times; use clock times to make distributed system correct</a:t>
            </a:r>
            <a:endParaRPr lang="en-US" altLang="ja-JP" sz="2400" spc="-5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076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C32F0-4DC5-6144-9BDB-D5B3583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distributed edit-compile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7B6E-1B5A-224B-BDB7-7BAFA9F0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05523-A513-A94B-BD56-5875F86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3CA0-2CC6-D144-A382-AE0AF0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95E518D-8321-0E41-A221-D4732F24A31C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4245081"/>
            <a:ext cx="8250495" cy="57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200" dirty="0"/>
              <a:t>2143 &lt; 2144 </a:t>
            </a:r>
            <a:r>
              <a:rPr lang="en-US" sz="3200" dirty="0">
                <a:sym typeface="Wingdings"/>
              </a:rPr>
              <a:t> make </a:t>
            </a:r>
            <a:r>
              <a:rPr lang="en-US" sz="3200" dirty="0">
                <a:solidFill>
                  <a:srgbClr val="C00000"/>
                </a:solidFill>
                <a:sym typeface="Wingdings"/>
              </a:rPr>
              <a:t>doesn’t call compiler</a:t>
            </a:r>
          </a:p>
        </p:txBody>
      </p:sp>
      <p:pic>
        <p:nvPicPr>
          <p:cNvPr id="8" name="Picture 6" descr="06-01">
            <a:extLst>
              <a:ext uri="{FF2B5EF4-FFF2-40B4-BE49-F238E27FC236}">
                <a16:creationId xmlns:a16="http://schemas.microsoft.com/office/drawing/2014/main" id="{13153859-FC26-AD46-A05F-FB92B53C3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5" y="1480963"/>
            <a:ext cx="8651029" cy="222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957E1-7198-EA49-95F6-AEE19C57C22E}"/>
              </a:ext>
            </a:extLst>
          </p:cNvPr>
          <p:cNvSpPr txBox="1"/>
          <p:nvPr/>
        </p:nvSpPr>
        <p:spPr>
          <a:xfrm>
            <a:off x="6735097" y="3427123"/>
            <a:ext cx="192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Arial" charset="0"/>
                <a:cs typeface="Arial" charset="0"/>
              </a:rPr>
              <a:t>Physical time </a:t>
            </a:r>
            <a:r>
              <a:rPr lang="en-US" sz="1600" dirty="0">
                <a:latin typeface="Helvetica" pitchFamily="2" charset="0"/>
                <a:ea typeface="Arial" charset="0"/>
                <a:cs typeface="Arial" charset="0"/>
                <a:sym typeface="Wingdings"/>
              </a:rPr>
              <a:t></a:t>
            </a:r>
            <a:endParaRPr lang="en-US" sz="1600" dirty="0">
              <a:latin typeface="Helvetica" pitchFamily="2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4976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=0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Each process </a:t>
            </a:r>
            <a:r>
              <a:rPr lang="en-US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altLang="en-US" sz="2400" i="1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en-US" sz="2400" dirty="0"/>
              <a:t> maintains a local clock </a:t>
            </a:r>
            <a:r>
              <a:rPr lang="en-US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altLang="en-US" sz="2400" i="1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</a:p>
          <a:p>
            <a:endParaRPr lang="en-US" altLang="en-US" sz="2400" dirty="0">
              <a:cs typeface="Consolas" panose="020B060902020403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en-US" sz="2400" dirty="0">
                <a:cs typeface="Consolas" panose="020B0609020204030204" pitchFamily="49" charset="0"/>
              </a:rPr>
              <a:t>Before executing an event,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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+ 1:</a:t>
            </a:r>
          </a:p>
          <a:p>
            <a:pPr marL="0" indent="0">
              <a:buNone/>
            </a:pPr>
            <a:endParaRPr lang="en-US" altLang="en-US" sz="2400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3392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>
              <a:cs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cs typeface="Consolas" panose="020B0609020204030204" pitchFamily="49" charset="0"/>
              </a:rPr>
              <a:t>Before executing an event a,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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+ 1:</a:t>
            </a:r>
          </a:p>
          <a:p>
            <a:pPr lvl="1"/>
            <a:endParaRPr lang="en-US" altLang="en-US" sz="2000" dirty="0">
              <a:latin typeface="Consolas" panose="020B0609020204030204" pitchFamily="49" charset="0"/>
              <a:cs typeface="Consolas" panose="020B0609020204030204" pitchFamily="49" charset="0"/>
              <a:sym typeface="Wingdings" pitchFamily="2" charset="2"/>
            </a:endParaRPr>
          </a:p>
          <a:p>
            <a:pPr lvl="1"/>
            <a:r>
              <a:rPr lang="en-US" altLang="en-US" sz="2000" dirty="0">
                <a:sym typeface="Wingdings"/>
              </a:rPr>
              <a:t>Set event time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dirty="0">
                <a:sym typeface="Wingdings"/>
              </a:rPr>
              <a:t>(a) 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i="1" baseline="-25000" dirty="0">
                <a:sym typeface="Wingdings"/>
              </a:rPr>
              <a:t>i</a:t>
            </a:r>
          </a:p>
          <a:p>
            <a:pPr marL="457189" lvl="1" indent="0">
              <a:buNone/>
            </a:pPr>
            <a:endParaRPr lang="en-US" altLang="en-US" sz="2000" dirty="0">
              <a:cs typeface="Consolas" panose="020B0609020204030204" pitchFamily="49" charset="0"/>
            </a:endParaRPr>
          </a:p>
        </p:txBody>
      </p:sp>
      <p:sp>
        <p:nvSpPr>
          <p:cNvPr id="23" name="Rounded Rectangular Callout 22">
            <a:extLst>
              <a:ext uri="{FF2B5EF4-FFF2-40B4-BE49-F238E27FC236}">
                <a16:creationId xmlns:a16="http://schemas.microsoft.com/office/drawing/2014/main" id="{12025BC9-514A-B643-9686-69F69A13C662}"/>
              </a:ext>
            </a:extLst>
          </p:cNvPr>
          <p:cNvSpPr/>
          <p:nvPr/>
        </p:nvSpPr>
        <p:spPr>
          <a:xfrm>
            <a:off x="2143566" y="3909280"/>
            <a:ext cx="1197812" cy="524593"/>
          </a:xfrm>
          <a:prstGeom prst="wedgeRoundRectCallout">
            <a:avLst>
              <a:gd name="adj1" fmla="val -72496"/>
              <a:gd name="adj2" fmla="val 25697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</p:spTree>
    <p:extLst>
      <p:ext uri="{BB962C8B-B14F-4D97-AF65-F5344CB8AC3E}">
        <p14:creationId xmlns:p14="http://schemas.microsoft.com/office/powerpoint/2010/main" val="10849978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=2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>
              <a:cs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cs typeface="Consolas" panose="020B0609020204030204" pitchFamily="49" charset="0"/>
              </a:rPr>
              <a:t>Before executing an event b,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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+ 1:</a:t>
            </a:r>
          </a:p>
          <a:p>
            <a:pPr lvl="1"/>
            <a:endParaRPr lang="en-US" altLang="en-US" sz="2000" dirty="0">
              <a:latin typeface="Consolas" panose="020B0609020204030204" pitchFamily="49" charset="0"/>
              <a:cs typeface="Consolas" panose="020B0609020204030204" pitchFamily="49" charset="0"/>
              <a:sym typeface="Wingdings" pitchFamily="2" charset="2"/>
            </a:endParaRPr>
          </a:p>
          <a:p>
            <a:pPr lvl="1"/>
            <a:r>
              <a:rPr lang="en-US" altLang="en-US" sz="2000" dirty="0">
                <a:sym typeface="Wingdings"/>
              </a:rPr>
              <a:t>Set event time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dirty="0">
                <a:sym typeface="Wingdings"/>
              </a:rPr>
              <a:t>(b) 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i="1" baseline="-25000" dirty="0">
                <a:sym typeface="Wingdings"/>
              </a:rPr>
              <a:t>i</a:t>
            </a:r>
          </a:p>
          <a:p>
            <a:pPr marL="457189" lvl="1" indent="0">
              <a:buNone/>
            </a:pPr>
            <a:endParaRPr lang="en-US" altLang="en-US" sz="2000" dirty="0">
              <a:cs typeface="Consolas" panose="020B0609020204030204" pitchFamily="49" charset="0"/>
            </a:endParaRPr>
          </a:p>
        </p:txBody>
      </p:sp>
      <p:sp>
        <p:nvSpPr>
          <p:cNvPr id="25" name="Rounded Rectangular Callout 24">
            <a:extLst>
              <a:ext uri="{FF2B5EF4-FFF2-40B4-BE49-F238E27FC236}">
                <a16:creationId xmlns:a16="http://schemas.microsoft.com/office/drawing/2014/main" id="{614440C5-7B83-1049-9EE1-6E8FBE8991F7}"/>
              </a:ext>
            </a:extLst>
          </p:cNvPr>
          <p:cNvSpPr/>
          <p:nvPr/>
        </p:nvSpPr>
        <p:spPr>
          <a:xfrm>
            <a:off x="2040142" y="4359324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(b) = 2</a:t>
            </a:r>
          </a:p>
        </p:txBody>
      </p:sp>
      <p:sp>
        <p:nvSpPr>
          <p:cNvPr id="26" name="Rounded Rectangular Callout 25">
            <a:extLst>
              <a:ext uri="{FF2B5EF4-FFF2-40B4-BE49-F238E27FC236}">
                <a16:creationId xmlns:a16="http://schemas.microsoft.com/office/drawing/2014/main" id="{CEC75611-26A1-844B-A78A-C95DDA2C9EEC}"/>
              </a:ext>
            </a:extLst>
          </p:cNvPr>
          <p:cNvSpPr/>
          <p:nvPr/>
        </p:nvSpPr>
        <p:spPr>
          <a:xfrm>
            <a:off x="2047806" y="3783379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</p:spTree>
    <p:extLst>
      <p:ext uri="{BB962C8B-B14F-4D97-AF65-F5344CB8AC3E}">
        <p14:creationId xmlns:p14="http://schemas.microsoft.com/office/powerpoint/2010/main" val="29686619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=2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Before executing an event b, </a:t>
            </a:r>
            <a:r>
              <a:rPr lang="en-US" altLang="en-US" sz="2400" i="1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C</a:t>
            </a:r>
            <a:r>
              <a:rPr lang="en-US" altLang="en-US" sz="2400" i="1" baseline="-250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i</a:t>
            </a:r>
            <a:r>
              <a:rPr lang="en-US" altLang="en-US" sz="24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  </a:t>
            </a:r>
            <a:r>
              <a:rPr lang="en-US" altLang="en-US" sz="2400" i="1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C</a:t>
            </a:r>
            <a:r>
              <a:rPr lang="en-US" altLang="en-US" sz="2400" i="1" baseline="-250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i</a:t>
            </a:r>
            <a:r>
              <a:rPr lang="en-US" altLang="en-US" sz="24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 + 1</a:t>
            </a:r>
          </a:p>
          <a:p>
            <a:pPr marL="514350" indent="-514350">
              <a:buFont typeface="+mj-lt"/>
              <a:buAutoNum type="arabicPeriod"/>
            </a:pPr>
            <a:endParaRPr lang="en-US" altLang="en-US" sz="2400" dirty="0"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sym typeface="Wingdings"/>
              </a:rPr>
              <a:t>Send the local clock in the message m</a:t>
            </a:r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8903D47A-1567-3443-88C6-1BC3F328A59F}"/>
              </a:ext>
            </a:extLst>
          </p:cNvPr>
          <p:cNvSpPr/>
          <p:nvPr/>
        </p:nvSpPr>
        <p:spPr>
          <a:xfrm>
            <a:off x="2032973" y="4366653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(b) = 2</a:t>
            </a:r>
          </a:p>
        </p:txBody>
      </p:sp>
      <p:sp>
        <p:nvSpPr>
          <p:cNvPr id="28" name="Rounded Rectangular Callout 27">
            <a:extLst>
              <a:ext uri="{FF2B5EF4-FFF2-40B4-BE49-F238E27FC236}">
                <a16:creationId xmlns:a16="http://schemas.microsoft.com/office/drawing/2014/main" id="{2689E681-BBA2-E24C-99A9-ADA6B2E3B2F7}"/>
              </a:ext>
            </a:extLst>
          </p:cNvPr>
          <p:cNvSpPr/>
          <p:nvPr/>
        </p:nvSpPr>
        <p:spPr>
          <a:xfrm>
            <a:off x="2040637" y="3790708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  <p:sp>
        <p:nvSpPr>
          <p:cNvPr id="29" name="Rounded Rectangular Callout 28">
            <a:extLst>
              <a:ext uri="{FF2B5EF4-FFF2-40B4-BE49-F238E27FC236}">
                <a16:creationId xmlns:a16="http://schemas.microsoft.com/office/drawing/2014/main" id="{C509225E-1F57-3047-9CAA-DC6528F3D6A4}"/>
              </a:ext>
            </a:extLst>
          </p:cNvPr>
          <p:cNvSpPr/>
          <p:nvPr/>
        </p:nvSpPr>
        <p:spPr>
          <a:xfrm>
            <a:off x="2023052" y="5310952"/>
            <a:ext cx="1197812" cy="524593"/>
          </a:xfrm>
          <a:prstGeom prst="wedgeRoundRectCallout">
            <a:avLst>
              <a:gd name="adj1" fmla="val 28953"/>
              <a:gd name="adj2" fmla="val -82860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Helvetica" pitchFamily="2" charset="0"/>
                <a:ea typeface="Arial" charset="0"/>
                <a:cs typeface="Arial" charset="0"/>
              </a:rPr>
              <a:t>C(m) = 2</a:t>
            </a:r>
          </a:p>
        </p:txBody>
      </p:sp>
    </p:spTree>
    <p:extLst>
      <p:ext uri="{BB962C8B-B14F-4D97-AF65-F5344CB8AC3E}">
        <p14:creationId xmlns:p14="http://schemas.microsoft.com/office/powerpoint/2010/main" val="16536538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=2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srgbClr val="C00000"/>
                </a:solidFill>
              </a:rPr>
              <a:t>C</a:t>
            </a:r>
            <a:r>
              <a:rPr lang="en-US" sz="1800" baseline="-25000" dirty="0">
                <a:solidFill>
                  <a:srgbClr val="C00000"/>
                </a:solidFill>
              </a:rPr>
              <a:t>2</a:t>
            </a:r>
            <a:r>
              <a:rPr lang="en-US" sz="1800" dirty="0">
                <a:solidFill>
                  <a:srgbClr val="C00000"/>
                </a:solidFill>
              </a:rPr>
              <a:t>=3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3"/>
            </a:pPr>
            <a:endParaRPr lang="en-US" altLang="en-US" dirty="0">
              <a:sym typeface="Wingdings"/>
            </a:endParaRPr>
          </a:p>
          <a:p>
            <a:pPr marL="514350" indent="-514350">
              <a:buFont typeface="+mj-lt"/>
              <a:buAutoNum type="arabicPeriod" startAt="3"/>
            </a:pPr>
            <a:r>
              <a:rPr lang="en-US" altLang="en-US" dirty="0">
                <a:sym typeface="Wingdings"/>
              </a:rPr>
              <a:t>On process </a:t>
            </a:r>
            <a:r>
              <a:rPr lang="en-US" altLang="en-US" dirty="0" err="1">
                <a:sym typeface="Wingdings"/>
              </a:rPr>
              <a:t>P</a:t>
            </a:r>
            <a:r>
              <a:rPr lang="en-US" altLang="en-US" i="1" baseline="-25000" dirty="0" err="1">
                <a:sym typeface="Wingdings"/>
              </a:rPr>
              <a:t>j</a:t>
            </a:r>
            <a:r>
              <a:rPr lang="en-US" altLang="en-US" dirty="0">
                <a:sym typeface="Wingdings"/>
              </a:rPr>
              <a:t> receiving a message m:</a:t>
            </a:r>
          </a:p>
          <a:p>
            <a:pPr marL="914400" lvl="1" indent="-514350"/>
            <a:endParaRPr lang="en-US" altLang="en-US" dirty="0">
              <a:sym typeface="Wingdings"/>
            </a:endParaRPr>
          </a:p>
          <a:p>
            <a:pPr marL="690563" lvl="1" indent="-290513"/>
            <a:r>
              <a:rPr lang="en-US" altLang="en-US" dirty="0">
                <a:sym typeface="Wingdings"/>
              </a:rPr>
              <a:t>Set </a:t>
            </a:r>
            <a:r>
              <a:rPr lang="en-US" altLang="en-US" i="1" dirty="0" err="1">
                <a:sym typeface="Wingdings"/>
              </a:rPr>
              <a:t>C</a:t>
            </a:r>
            <a:r>
              <a:rPr lang="en-US" altLang="en-US" i="1" baseline="-25000" dirty="0" err="1">
                <a:sym typeface="Wingdings"/>
              </a:rPr>
              <a:t>j</a:t>
            </a:r>
            <a:r>
              <a:rPr lang="en-US" altLang="en-US" dirty="0">
                <a:sym typeface="Wingdings"/>
              </a:rPr>
              <a:t> </a:t>
            </a:r>
            <a:r>
              <a:rPr lang="en-US" altLang="en-US" dirty="0">
                <a:solidFill>
                  <a:srgbClr val="C00000"/>
                </a:solidFill>
                <a:sym typeface="Wingdings"/>
              </a:rPr>
              <a:t>and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  <a:sym typeface="Wingdings"/>
              </a:rPr>
              <a:t> </a:t>
            </a:r>
            <a:r>
              <a:rPr lang="en-US" altLang="en-US" dirty="0">
                <a:sym typeface="Wingdings"/>
              </a:rPr>
              <a:t>receive event time </a:t>
            </a:r>
            <a:r>
              <a:rPr lang="en-US" altLang="en-US" i="1" dirty="0">
                <a:sym typeface="Wingdings"/>
              </a:rPr>
              <a:t>C</a:t>
            </a:r>
            <a:r>
              <a:rPr lang="de-DE" altLang="en-US" dirty="0">
                <a:sym typeface="Wingdings"/>
              </a:rPr>
              <a:t>(c)</a:t>
            </a:r>
            <a:r>
              <a:rPr lang="en-US" altLang="en-US" dirty="0">
                <a:sym typeface="Wingdings"/>
              </a:rPr>
              <a:t> 1 + max{ </a:t>
            </a:r>
            <a:r>
              <a:rPr lang="en-US" altLang="en-US" i="1" dirty="0" err="1">
                <a:sym typeface="Wingdings"/>
              </a:rPr>
              <a:t>C</a:t>
            </a:r>
            <a:r>
              <a:rPr lang="en-US" altLang="en-US" i="1" baseline="-25000" dirty="0" err="1">
                <a:sym typeface="Wingdings"/>
              </a:rPr>
              <a:t>j</a:t>
            </a:r>
            <a:r>
              <a:rPr lang="en-US" altLang="en-US" dirty="0">
                <a:sym typeface="Wingdings"/>
              </a:rPr>
              <a:t>, </a:t>
            </a:r>
            <a:r>
              <a:rPr lang="en-US" altLang="en-US" i="1" dirty="0">
                <a:sym typeface="Wingdings"/>
              </a:rPr>
              <a:t>C</a:t>
            </a:r>
            <a:r>
              <a:rPr lang="en-US" altLang="en-US" dirty="0">
                <a:sym typeface="Wingdings"/>
              </a:rPr>
              <a:t>(m) }</a:t>
            </a:r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8903D47A-1567-3443-88C6-1BC3F328A59F}"/>
              </a:ext>
            </a:extLst>
          </p:cNvPr>
          <p:cNvSpPr/>
          <p:nvPr/>
        </p:nvSpPr>
        <p:spPr>
          <a:xfrm>
            <a:off x="2032973" y="4366653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(b) = 2</a:t>
            </a:r>
          </a:p>
        </p:txBody>
      </p:sp>
      <p:sp>
        <p:nvSpPr>
          <p:cNvPr id="28" name="Rounded Rectangular Callout 27">
            <a:extLst>
              <a:ext uri="{FF2B5EF4-FFF2-40B4-BE49-F238E27FC236}">
                <a16:creationId xmlns:a16="http://schemas.microsoft.com/office/drawing/2014/main" id="{2689E681-BBA2-E24C-99A9-ADA6B2E3B2F7}"/>
              </a:ext>
            </a:extLst>
          </p:cNvPr>
          <p:cNvSpPr/>
          <p:nvPr/>
        </p:nvSpPr>
        <p:spPr>
          <a:xfrm>
            <a:off x="2040637" y="3790708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  <p:sp>
        <p:nvSpPr>
          <p:cNvPr id="25" name="Rounded Rectangular Callout 24">
            <a:extLst>
              <a:ext uri="{FF2B5EF4-FFF2-40B4-BE49-F238E27FC236}">
                <a16:creationId xmlns:a16="http://schemas.microsoft.com/office/drawing/2014/main" id="{9BCFBBC7-A3B8-E643-A1C7-0EB314B9253E}"/>
              </a:ext>
            </a:extLst>
          </p:cNvPr>
          <p:cNvSpPr/>
          <p:nvPr/>
        </p:nvSpPr>
        <p:spPr>
          <a:xfrm>
            <a:off x="2021975" y="5326540"/>
            <a:ext cx="1197812" cy="524593"/>
          </a:xfrm>
          <a:prstGeom prst="wedgeRoundRectCallout">
            <a:avLst>
              <a:gd name="adj1" fmla="val 28953"/>
              <a:gd name="adj2" fmla="val -82860"/>
              <a:gd name="adj3" fmla="val 16667"/>
            </a:avLst>
          </a:prstGeom>
          <a:solidFill>
            <a:srgbClr val="FFFF00">
              <a:alpha val="50000"/>
            </a:srgbClr>
          </a:solidFill>
          <a:ln w="28575">
            <a:solidFill>
              <a:schemeClr val="tx1">
                <a:alpha val="50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C(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m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)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= 2</a:t>
            </a:r>
          </a:p>
        </p:txBody>
      </p:sp>
      <p:sp>
        <p:nvSpPr>
          <p:cNvPr id="26" name="Rounded Rectangular Callout 25">
            <a:extLst>
              <a:ext uri="{FF2B5EF4-FFF2-40B4-BE49-F238E27FC236}">
                <a16:creationId xmlns:a16="http://schemas.microsoft.com/office/drawing/2014/main" id="{850AFFD1-3103-5341-8D4E-4287DD5F5D12}"/>
              </a:ext>
            </a:extLst>
          </p:cNvPr>
          <p:cNvSpPr/>
          <p:nvPr/>
        </p:nvSpPr>
        <p:spPr>
          <a:xfrm>
            <a:off x="3844464" y="4399650"/>
            <a:ext cx="1197812" cy="524593"/>
          </a:xfrm>
          <a:prstGeom prst="wedgeRoundRectCallout">
            <a:avLst>
              <a:gd name="adj1" fmla="val -58292"/>
              <a:gd name="adj2" fmla="val 10234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de-DE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(c)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3</a:t>
            </a:r>
          </a:p>
        </p:txBody>
      </p:sp>
    </p:spTree>
    <p:extLst>
      <p:ext uri="{BB962C8B-B14F-4D97-AF65-F5344CB8AC3E}">
        <p14:creationId xmlns:p14="http://schemas.microsoft.com/office/powerpoint/2010/main" val="23545520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B3FC1-1005-4849-BB50-3E9503ADA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Lamport</a:t>
            </a:r>
            <a:r>
              <a:rPr lang="en-US" sz="4000" dirty="0"/>
              <a:t> Timestamps: Ordering all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AC311-CC05-A548-A564-F4DA571D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>
                <a:solidFill>
                  <a:srgbClr val="0070C0"/>
                </a:solidFill>
              </a:rPr>
              <a:t>Break ties </a:t>
            </a:r>
            <a:r>
              <a:rPr lang="en-US" altLang="en-US" dirty="0">
                <a:solidFill>
                  <a:srgbClr val="000000"/>
                </a:solidFill>
              </a:rPr>
              <a:t>by appending the process number to each event:</a:t>
            </a:r>
          </a:p>
          <a:p>
            <a:pPr marL="971550" lvl="1" indent="-514350">
              <a:buFont typeface="+mj-lt"/>
              <a:buAutoNum type="arabicPeriod"/>
            </a:pPr>
            <a:endParaRPr lang="en-US" altLang="en-US" dirty="0">
              <a:solidFill>
                <a:srgbClr val="00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altLang="en-US" dirty="0">
                <a:solidFill>
                  <a:srgbClr val="000000"/>
                </a:solidFill>
              </a:rPr>
              <a:t>Process P</a:t>
            </a:r>
            <a:r>
              <a:rPr lang="en-US" altLang="en-US" i="1" baseline="-25000" dirty="0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 timestamps event e with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i="1" baseline="-25000" dirty="0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(e).</a:t>
            </a:r>
            <a:r>
              <a:rPr lang="en-US" altLang="en-US" i="1" dirty="0" err="1">
                <a:solidFill>
                  <a:srgbClr val="000000"/>
                </a:solidFill>
              </a:rPr>
              <a:t>i</a:t>
            </a:r>
            <a:endParaRPr lang="en-US" altLang="en-US" dirty="0">
              <a:solidFill>
                <a:srgbClr val="00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endParaRPr lang="en-US" altLang="en-US" i="1" dirty="0">
              <a:solidFill>
                <a:srgbClr val="00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(a).</a:t>
            </a:r>
            <a:r>
              <a:rPr lang="en-US" altLang="en-US" i="1" dirty="0" err="1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 &lt;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(b).</a:t>
            </a:r>
            <a:r>
              <a:rPr lang="en-US" altLang="en-US" i="1" dirty="0">
                <a:solidFill>
                  <a:srgbClr val="000000"/>
                </a:solidFill>
              </a:rPr>
              <a:t>j</a:t>
            </a:r>
            <a:r>
              <a:rPr lang="en-US" altLang="en-US" dirty="0">
                <a:solidFill>
                  <a:srgbClr val="000000"/>
                </a:solidFill>
              </a:rPr>
              <a:t> when:</a:t>
            </a:r>
          </a:p>
          <a:p>
            <a:pPr lvl="2"/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(a) &lt;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(b), </a:t>
            </a:r>
            <a:r>
              <a:rPr lang="en-US" altLang="en-US" dirty="0">
                <a:solidFill>
                  <a:srgbClr val="0070C0"/>
                </a:solidFill>
              </a:rPr>
              <a:t>or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(a) =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(b) and </a:t>
            </a:r>
            <a:r>
              <a:rPr lang="en-US" altLang="en-US" i="1" dirty="0" err="1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 &lt; </a:t>
            </a:r>
            <a:r>
              <a:rPr lang="en-US" altLang="en-US" i="1" dirty="0">
                <a:solidFill>
                  <a:srgbClr val="000000"/>
                </a:solidFill>
              </a:rPr>
              <a:t>j</a:t>
            </a:r>
          </a:p>
          <a:p>
            <a:pPr lvl="1"/>
            <a:endParaRPr lang="en-US" altLang="en-US" i="1" dirty="0">
              <a:solidFill>
                <a:srgbClr val="000000"/>
              </a:solidFill>
            </a:endParaRPr>
          </a:p>
          <a:p>
            <a:pPr lvl="1"/>
            <a:endParaRPr lang="en-US" altLang="en-US" i="1" dirty="0">
              <a:solidFill>
                <a:srgbClr val="000000"/>
              </a:solidFill>
            </a:endParaRPr>
          </a:p>
          <a:p>
            <a:r>
              <a:rPr lang="en-US" altLang="en-US" dirty="0">
                <a:solidFill>
                  <a:srgbClr val="000000"/>
                </a:solidFill>
              </a:rPr>
              <a:t>Now, for any two </a:t>
            </a:r>
            <a:r>
              <a:rPr lang="en-US" altLang="en-US" dirty="0"/>
              <a:t>events a and b, C(a) </a:t>
            </a:r>
            <a:r>
              <a:rPr lang="en-US" altLang="en-US" dirty="0">
                <a:sym typeface="Wingdings"/>
              </a:rPr>
              <a:t>&lt; C(b) or C(b) &lt; C(a)</a:t>
            </a:r>
          </a:p>
          <a:p>
            <a:pPr lvl="1"/>
            <a:r>
              <a:rPr lang="en-US" altLang="en-US" dirty="0">
                <a:sym typeface="Wingdings"/>
              </a:rPr>
              <a:t>This is called a total ordering </a:t>
            </a:r>
            <a:r>
              <a:rPr lang="en-US" altLang="en-US" dirty="0">
                <a:solidFill>
                  <a:srgbClr val="000000"/>
                </a:solidFill>
                <a:sym typeface="Wingdings"/>
              </a:rPr>
              <a:t>of events</a:t>
            </a:r>
            <a:endParaRPr lang="en-US" alt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8993-2B39-9148-80FE-B7D743F62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E9030-8BBE-9147-928C-B6FB04453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CA656-A95E-4D4A-AA19-D46E7899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983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6778-A15A-D34C-B24F-D4409F58E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all these events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F7155-1828-FC4D-950A-11672A2FA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533E2-6FA9-7D4A-B98B-D0350853E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6922B-8C63-4244-B225-5BB36CEC9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46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DF231D-7390-4F4E-8936-AC08D5568FDD}"/>
              </a:ext>
            </a:extLst>
          </p:cNvPr>
          <p:cNvCxnSpPr/>
          <p:nvPr/>
        </p:nvCxnSpPr>
        <p:spPr>
          <a:xfrm>
            <a:off x="1185638" y="2113963"/>
            <a:ext cx="0" cy="3874048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C94EF1E-CB62-B247-B808-13E90FE62E9F}"/>
              </a:ext>
            </a:extLst>
          </p:cNvPr>
          <p:cNvCxnSpPr/>
          <p:nvPr/>
        </p:nvCxnSpPr>
        <p:spPr>
          <a:xfrm>
            <a:off x="3093886" y="2115811"/>
            <a:ext cx="0" cy="38722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A813D5-7CB9-0A41-8400-D0EC79890BCF}"/>
              </a:ext>
            </a:extLst>
          </p:cNvPr>
          <p:cNvCxnSpPr/>
          <p:nvPr/>
        </p:nvCxnSpPr>
        <p:spPr>
          <a:xfrm>
            <a:off x="4924936" y="2113164"/>
            <a:ext cx="0" cy="387484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Process 9">
            <a:extLst>
              <a:ext uri="{FF2B5EF4-FFF2-40B4-BE49-F238E27FC236}">
                <a16:creationId xmlns:a16="http://schemas.microsoft.com/office/drawing/2014/main" id="{BAEC12BD-DABA-7440-B9AE-5474BC3AE8C2}"/>
              </a:ext>
            </a:extLst>
          </p:cNvPr>
          <p:cNvSpPr/>
          <p:nvPr/>
        </p:nvSpPr>
        <p:spPr>
          <a:xfrm>
            <a:off x="805628" y="136106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P1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54723D-B7F3-0543-A9CB-D3328034078A}"/>
              </a:ext>
            </a:extLst>
          </p:cNvPr>
          <p:cNvSpPr/>
          <p:nvPr/>
        </p:nvSpPr>
        <p:spPr>
          <a:xfrm>
            <a:off x="1116878" y="249397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75DA94A-70E6-5549-84C9-8775AFA24FB9}"/>
              </a:ext>
            </a:extLst>
          </p:cNvPr>
          <p:cNvSpPr/>
          <p:nvPr/>
        </p:nvSpPr>
        <p:spPr>
          <a:xfrm>
            <a:off x="1116878" y="312127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4851E-E46A-7445-8975-0DAC1C877199}"/>
              </a:ext>
            </a:extLst>
          </p:cNvPr>
          <p:cNvSpPr txBox="1"/>
          <p:nvPr/>
        </p:nvSpPr>
        <p:spPr>
          <a:xfrm>
            <a:off x="669069" y="233190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70179A-466D-D346-809C-96B8AA634A7A}"/>
              </a:ext>
            </a:extLst>
          </p:cNvPr>
          <p:cNvSpPr txBox="1"/>
          <p:nvPr/>
        </p:nvSpPr>
        <p:spPr>
          <a:xfrm>
            <a:off x="661054" y="295919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4352911-3EF3-1F48-B568-F351E4CCF057}"/>
              </a:ext>
            </a:extLst>
          </p:cNvPr>
          <p:cNvSpPr/>
          <p:nvPr/>
        </p:nvSpPr>
        <p:spPr>
          <a:xfrm>
            <a:off x="3023352" y="34208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089D28-3432-5349-A91B-416265DDA97B}"/>
              </a:ext>
            </a:extLst>
          </p:cNvPr>
          <p:cNvSpPr txBox="1"/>
          <p:nvPr/>
        </p:nvSpPr>
        <p:spPr>
          <a:xfrm>
            <a:off x="704405" y="421594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c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DC120C3-08BB-1D43-B630-6C0930B834E8}"/>
              </a:ext>
            </a:extLst>
          </p:cNvPr>
          <p:cNvCxnSpPr>
            <a:endCxn id="15" idx="2"/>
          </p:cNvCxnSpPr>
          <p:nvPr/>
        </p:nvCxnSpPr>
        <p:spPr>
          <a:xfrm>
            <a:off x="1248496" y="3186102"/>
            <a:ext cx="1774856" cy="30352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Process 17">
            <a:extLst>
              <a:ext uri="{FF2B5EF4-FFF2-40B4-BE49-F238E27FC236}">
                <a16:creationId xmlns:a16="http://schemas.microsoft.com/office/drawing/2014/main" id="{E6B6E5EC-761E-E744-B0DA-341B7C8F12A4}"/>
              </a:ext>
            </a:extLst>
          </p:cNvPr>
          <p:cNvSpPr/>
          <p:nvPr/>
        </p:nvSpPr>
        <p:spPr>
          <a:xfrm>
            <a:off x="2716583" y="1367373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P2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2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19" name="Process 18">
            <a:extLst>
              <a:ext uri="{FF2B5EF4-FFF2-40B4-BE49-F238E27FC236}">
                <a16:creationId xmlns:a16="http://schemas.microsoft.com/office/drawing/2014/main" id="{F5F89240-8237-C44F-96F6-ACCF56B2A24D}"/>
              </a:ext>
            </a:extLst>
          </p:cNvPr>
          <p:cNvSpPr/>
          <p:nvPr/>
        </p:nvSpPr>
        <p:spPr>
          <a:xfrm>
            <a:off x="4547718" y="1353144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P3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3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7E056B-7E49-C84E-B4B2-AD75A01C669E}"/>
              </a:ext>
            </a:extLst>
          </p:cNvPr>
          <p:cNvSpPr txBox="1"/>
          <p:nvPr/>
        </p:nvSpPr>
        <p:spPr>
          <a:xfrm>
            <a:off x="6886337" y="5944303"/>
            <a:ext cx="2238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251AC8B-7F90-9F41-83EA-16567F8346C1}"/>
              </a:ext>
            </a:extLst>
          </p:cNvPr>
          <p:cNvCxnSpPr/>
          <p:nvPr/>
        </p:nvCxnSpPr>
        <p:spPr>
          <a:xfrm>
            <a:off x="6797349" y="2113164"/>
            <a:ext cx="0" cy="387484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Process 21">
            <a:extLst>
              <a:ext uri="{FF2B5EF4-FFF2-40B4-BE49-F238E27FC236}">
                <a16:creationId xmlns:a16="http://schemas.microsoft.com/office/drawing/2014/main" id="{78C304BC-83E5-E14B-A054-B5D78FCC01EE}"/>
              </a:ext>
            </a:extLst>
          </p:cNvPr>
          <p:cNvSpPr/>
          <p:nvPr/>
        </p:nvSpPr>
        <p:spPr>
          <a:xfrm>
            <a:off x="6420131" y="1353144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P4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3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0307D3F-E365-F84A-9DF2-26EFD7330E26}"/>
              </a:ext>
            </a:extLst>
          </p:cNvPr>
          <p:cNvSpPr/>
          <p:nvPr/>
        </p:nvSpPr>
        <p:spPr>
          <a:xfrm>
            <a:off x="1127157" y="440307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B07C931-451F-4C47-8EF9-083AB0E3B41B}"/>
              </a:ext>
            </a:extLst>
          </p:cNvPr>
          <p:cNvSpPr/>
          <p:nvPr/>
        </p:nvSpPr>
        <p:spPr>
          <a:xfrm>
            <a:off x="3023352" y="44009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4BFA565-4563-F048-A7BB-425E69F097E2}"/>
              </a:ext>
            </a:extLst>
          </p:cNvPr>
          <p:cNvSpPr/>
          <p:nvPr/>
        </p:nvSpPr>
        <p:spPr>
          <a:xfrm>
            <a:off x="4870885" y="374126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602FF5-DC33-6747-B7E3-1310005505B7}"/>
              </a:ext>
            </a:extLst>
          </p:cNvPr>
          <p:cNvSpPr/>
          <p:nvPr/>
        </p:nvSpPr>
        <p:spPr>
          <a:xfrm>
            <a:off x="4845780" y="543788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34E7CEF-92B7-134E-8828-ED7CC2753AC0}"/>
              </a:ext>
            </a:extLst>
          </p:cNvPr>
          <p:cNvSpPr/>
          <p:nvPr/>
        </p:nvSpPr>
        <p:spPr>
          <a:xfrm>
            <a:off x="6755986" y="463174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6BC6B10-08E4-3040-BEC9-8ABAB5FABC6A}"/>
              </a:ext>
            </a:extLst>
          </p:cNvPr>
          <p:cNvSpPr/>
          <p:nvPr/>
        </p:nvSpPr>
        <p:spPr>
          <a:xfrm>
            <a:off x="6728589" y="407539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2282E34-ECC7-5C48-8CF3-A1779E1FB2D0}"/>
              </a:ext>
            </a:extLst>
          </p:cNvPr>
          <p:cNvCxnSpPr>
            <a:endCxn id="25" idx="2"/>
          </p:cNvCxnSpPr>
          <p:nvPr/>
        </p:nvCxnSpPr>
        <p:spPr>
          <a:xfrm>
            <a:off x="3146465" y="3486552"/>
            <a:ext cx="1724420" cy="323476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425DB5-548B-ED48-AEA0-2E0C01B55EEA}"/>
              </a:ext>
            </a:extLst>
          </p:cNvPr>
          <p:cNvCxnSpPr/>
          <p:nvPr/>
        </p:nvCxnSpPr>
        <p:spPr>
          <a:xfrm>
            <a:off x="5048049" y="3820674"/>
            <a:ext cx="1724420" cy="323476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04A3CE4-20F9-954E-9118-AB2E0F8CFD4C}"/>
              </a:ext>
            </a:extLst>
          </p:cNvPr>
          <p:cNvCxnSpPr/>
          <p:nvPr/>
        </p:nvCxnSpPr>
        <p:spPr>
          <a:xfrm flipH="1">
            <a:off x="4949817" y="4700508"/>
            <a:ext cx="1796505" cy="801923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4FDCA8B-7A2F-AA4F-9F31-3393CE498127}"/>
              </a:ext>
            </a:extLst>
          </p:cNvPr>
          <p:cNvSpPr txBox="1"/>
          <p:nvPr/>
        </p:nvSpPr>
        <p:spPr>
          <a:xfrm>
            <a:off x="3169899" y="299471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8796B19-3A02-CE48-83E3-D6CFE3D797D5}"/>
              </a:ext>
            </a:extLst>
          </p:cNvPr>
          <p:cNvSpPr txBox="1"/>
          <p:nvPr/>
        </p:nvSpPr>
        <p:spPr>
          <a:xfrm>
            <a:off x="3191891" y="4212249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05BDCF-CC1D-2C44-B1E0-E86E7FAC07A0}"/>
              </a:ext>
            </a:extLst>
          </p:cNvPr>
          <p:cNvSpPr txBox="1"/>
          <p:nvPr/>
        </p:nvSpPr>
        <p:spPr>
          <a:xfrm>
            <a:off x="5020525" y="3311663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Arial" charset="0"/>
                <a:cs typeface="Arial" charset="0"/>
              </a:rPr>
              <a:t>f</a:t>
            </a:r>
            <a:endParaRPr lang="en-US" sz="2400" dirty="0">
              <a:latin typeface="Helvetica" pitchFamily="2" charset="0"/>
              <a:ea typeface="Arial" charset="0"/>
              <a:cs typeface="Arial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256F9E6-C081-724C-83BE-3079058EC7D0}"/>
              </a:ext>
            </a:extLst>
          </p:cNvPr>
          <p:cNvSpPr txBox="1"/>
          <p:nvPr/>
        </p:nvSpPr>
        <p:spPr>
          <a:xfrm>
            <a:off x="4476050" y="5271090"/>
            <a:ext cx="625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96EFA05-51BA-C644-BA2A-92A035354107}"/>
              </a:ext>
            </a:extLst>
          </p:cNvPr>
          <p:cNvSpPr txBox="1"/>
          <p:nvPr/>
        </p:nvSpPr>
        <p:spPr>
          <a:xfrm>
            <a:off x="6866109" y="3682485"/>
            <a:ext cx="52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h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8BC8010-9EC1-BF41-B6B0-603209527698}"/>
              </a:ext>
            </a:extLst>
          </p:cNvPr>
          <p:cNvSpPr txBox="1"/>
          <p:nvPr/>
        </p:nvSpPr>
        <p:spPr>
          <a:xfrm>
            <a:off x="6954709" y="4538436"/>
            <a:ext cx="1015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Helvetica" pitchFamily="2" charset="0"/>
                <a:ea typeface="Arial" charset="0"/>
                <a:cs typeface="Arial" charset="0"/>
              </a:rPr>
              <a:t>i</a:t>
            </a:r>
            <a:endParaRPr lang="en-US" sz="2400" dirty="0">
              <a:latin typeface="Helvetica" pitchFamily="2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3526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45B99-8265-8F41-81A3-400B7B374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B4BC0-6A2B-0C4A-B33C-1CA1B4CB3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FC95-F9AE-B346-B32F-D339B96E1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06F71-2854-854D-A1CE-F84DB693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2F3FEB9-E998-0C43-8E5B-53542E75E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8666"/>
            <a:ext cx="7835506" cy="818185"/>
          </a:xfrm>
        </p:spPr>
        <p:txBody>
          <a:bodyPr>
            <a:normAutofit lnSpcReduction="100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Client sends update to one replica site </a:t>
            </a:r>
            <a:r>
              <a:rPr lang="en-US" i="1" dirty="0">
                <a:ea typeface="Helvetica Neue Medium" charset="0"/>
                <a:cs typeface="Helvetica Neue Medium" charset="0"/>
              </a:rPr>
              <a:t>j</a:t>
            </a:r>
          </a:p>
          <a:p>
            <a:pPr lvl="1"/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Replica assigns it Lamport timestamp C</a:t>
            </a:r>
            <a:r>
              <a:rPr lang="en-US" i="1" baseline="-25000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r>
              <a:rPr lang="en-US" baseline="-25000" dirty="0">
                <a:ea typeface="Helvetica Neue Medium" charset="0"/>
                <a:cs typeface="Helvetica Neue Medium" charset="0"/>
                <a:sym typeface="Wingdings"/>
              </a:rPr>
              <a:t> </a:t>
            </a:r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. </a:t>
            </a:r>
            <a:r>
              <a:rPr lang="en-US" i="1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endParaRPr lang="en-US" i="1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29838E-F0E8-8E4C-A406-227F2A717EC8}"/>
              </a:ext>
            </a:extLst>
          </p:cNvPr>
          <p:cNvSpPr txBox="1"/>
          <p:nvPr/>
        </p:nvSpPr>
        <p:spPr>
          <a:xfrm>
            <a:off x="466717" y="1382136"/>
            <a:ext cx="815937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Goal: All sites apply updates in (same) Lamport clock order</a:t>
            </a:r>
          </a:p>
        </p:txBody>
      </p:sp>
    </p:spTree>
    <p:extLst>
      <p:ext uri="{BB962C8B-B14F-4D97-AF65-F5344CB8AC3E}">
        <p14:creationId xmlns:p14="http://schemas.microsoft.com/office/powerpoint/2010/main" val="5719386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45B99-8265-8F41-81A3-400B7B374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B4BC0-6A2B-0C4A-B33C-1CA1B4CB3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FC95-F9AE-B346-B32F-D339B96E1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06F71-2854-854D-A1CE-F84DB693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48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2F3FEB9-E998-0C43-8E5B-53542E75E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8666"/>
            <a:ext cx="7835506" cy="2175106"/>
          </a:xfrm>
        </p:spPr>
        <p:txBody>
          <a:bodyPr>
            <a:normAutofit lnSpcReduction="100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Client sends update to one replica site </a:t>
            </a:r>
            <a:r>
              <a:rPr lang="en-US" i="1" dirty="0">
                <a:ea typeface="Helvetica Neue Medium" charset="0"/>
                <a:cs typeface="Helvetica Neue Medium" charset="0"/>
              </a:rPr>
              <a:t>j</a:t>
            </a:r>
          </a:p>
          <a:p>
            <a:pPr lvl="1"/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Replica assigns it Lamport timestamp C</a:t>
            </a:r>
            <a:r>
              <a:rPr lang="en-US" i="1" baseline="-25000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r>
              <a:rPr lang="en-US" baseline="-25000" dirty="0">
                <a:ea typeface="Helvetica Neue Medium" charset="0"/>
                <a:cs typeface="Helvetica Neue Medium" charset="0"/>
                <a:sym typeface="Wingdings"/>
              </a:rPr>
              <a:t> </a:t>
            </a:r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. </a:t>
            </a:r>
            <a:r>
              <a:rPr lang="en-US" i="1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endParaRPr lang="en-US" i="1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Key idea: Place events into a sorted </a:t>
            </a:r>
            <a:r>
              <a:rPr lang="en-US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local queue</a:t>
            </a:r>
          </a:p>
          <a:p>
            <a:pPr lvl="1"/>
            <a:r>
              <a:rPr lang="en-US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Sorted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</a:t>
            </a:r>
            <a:r>
              <a:rPr lang="en-US" dirty="0">
                <a:ea typeface="Helvetica Neue Medium" charset="0"/>
                <a:cs typeface="Helvetica Neue Medium" charset="0"/>
              </a:rPr>
              <a:t>by increasing </a:t>
            </a:r>
            <a:r>
              <a:rPr lang="en-US" dirty="0" err="1">
                <a:ea typeface="Helvetica Neue Medium" charset="0"/>
                <a:cs typeface="Helvetica Neue Medium" charset="0"/>
              </a:rPr>
              <a:t>Lamport</a:t>
            </a:r>
            <a:r>
              <a:rPr lang="en-US" dirty="0">
                <a:ea typeface="Helvetica Neue Medium" charset="0"/>
                <a:cs typeface="Helvetica Neue Medium" charset="0"/>
              </a:rPr>
              <a:t> timestamps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7E39C27-6AA6-B54B-B224-62C41DFF9B73}"/>
              </a:ext>
            </a:extLst>
          </p:cNvPr>
          <p:cNvGrpSpPr/>
          <p:nvPr/>
        </p:nvGrpSpPr>
        <p:grpSpPr>
          <a:xfrm>
            <a:off x="1657350" y="4479840"/>
            <a:ext cx="4105970" cy="1353578"/>
            <a:chOff x="2162790" y="4654918"/>
            <a:chExt cx="4105970" cy="1353578"/>
          </a:xfrm>
        </p:grpSpPr>
        <p:sp>
          <p:nvSpPr>
            <p:cNvPr id="9" name="Can 8">
              <a:extLst>
                <a:ext uri="{FF2B5EF4-FFF2-40B4-BE49-F238E27FC236}">
                  <a16:creationId xmlns:a16="http://schemas.microsoft.com/office/drawing/2014/main" id="{F8228D0C-9ACA-EC41-9CC8-F4A29A0E67B5}"/>
                </a:ext>
              </a:extLst>
            </p:cNvPr>
            <p:cNvSpPr/>
            <p:nvPr/>
          </p:nvSpPr>
          <p:spPr>
            <a:xfrm>
              <a:off x="4973308" y="5486181"/>
              <a:ext cx="477288" cy="522315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P1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05E6291-09BD-594A-BD67-8218030F34C3}"/>
                </a:ext>
              </a:extLst>
            </p:cNvPr>
            <p:cNvCxnSpPr/>
            <p:nvPr/>
          </p:nvCxnSpPr>
          <p:spPr>
            <a:xfrm flipV="1">
              <a:off x="4513883" y="4900256"/>
              <a:ext cx="1374993" cy="308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2C1C55-3A44-714B-8A15-1DC5C517FBA7}"/>
                </a:ext>
              </a:extLst>
            </p:cNvPr>
            <p:cNvCxnSpPr/>
            <p:nvPr/>
          </p:nvCxnSpPr>
          <p:spPr>
            <a:xfrm flipV="1">
              <a:off x="4510130" y="5330245"/>
              <a:ext cx="1374993" cy="308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Document 11">
              <a:extLst>
                <a:ext uri="{FF2B5EF4-FFF2-40B4-BE49-F238E27FC236}">
                  <a16:creationId xmlns:a16="http://schemas.microsoft.com/office/drawing/2014/main" id="{2066D087-66F1-EC48-835D-1BEB9F17C6C8}"/>
                </a:ext>
              </a:extLst>
            </p:cNvPr>
            <p:cNvSpPr/>
            <p:nvPr/>
          </p:nvSpPr>
          <p:spPr>
            <a:xfrm>
              <a:off x="5183725" y="4909438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13" name="Rounded Rectangular Callout 12">
              <a:extLst>
                <a:ext uri="{FF2B5EF4-FFF2-40B4-BE49-F238E27FC236}">
                  <a16:creationId xmlns:a16="http://schemas.microsoft.com/office/drawing/2014/main" id="{471C307A-E6F1-FC40-A0B9-0F5D911A0B6D}"/>
                </a:ext>
              </a:extLst>
            </p:cNvPr>
            <p:cNvSpPr/>
            <p:nvPr/>
          </p:nvSpPr>
          <p:spPr>
            <a:xfrm>
              <a:off x="5745492" y="4657884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  <p:sp>
          <p:nvSpPr>
            <p:cNvPr id="14" name="Document 13">
              <a:extLst>
                <a:ext uri="{FF2B5EF4-FFF2-40B4-BE49-F238E27FC236}">
                  <a16:creationId xmlns:a16="http://schemas.microsoft.com/office/drawing/2014/main" id="{3B407DD9-0CC2-C94C-B019-643E9114D5DE}"/>
                </a:ext>
              </a:extLst>
            </p:cNvPr>
            <p:cNvSpPr/>
            <p:nvPr/>
          </p:nvSpPr>
          <p:spPr>
            <a:xfrm>
              <a:off x="4588396" y="4907641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5" name="Rounded Rectangular Callout 14">
              <a:extLst>
                <a:ext uri="{FF2B5EF4-FFF2-40B4-BE49-F238E27FC236}">
                  <a16:creationId xmlns:a16="http://schemas.microsoft.com/office/drawing/2014/main" id="{73E62088-026B-CD44-84B0-623F4FD0F943}"/>
                </a:ext>
              </a:extLst>
            </p:cNvPr>
            <p:cNvSpPr/>
            <p:nvPr/>
          </p:nvSpPr>
          <p:spPr>
            <a:xfrm>
              <a:off x="5141235" y="4654918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2E1C47-9486-7549-8FBA-78975BEC425E}"/>
                </a:ext>
              </a:extLst>
            </p:cNvPr>
            <p:cNvSpPr txBox="1"/>
            <p:nvPr/>
          </p:nvSpPr>
          <p:spPr>
            <a:xfrm>
              <a:off x="2162790" y="4765000"/>
              <a:ext cx="21671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Helvetica Neue Medium" charset="0"/>
                  <a:ea typeface="Helvetica Neue Medium" charset="0"/>
                  <a:cs typeface="Helvetica Neue Medium" charset="0"/>
                </a:rPr>
                <a:t>Example: P1’s</a:t>
              </a:r>
            </a:p>
            <a:p>
              <a:r>
                <a:rPr lang="en-US" dirty="0">
                  <a:latin typeface="Helvetica Neue Medium" charset="0"/>
                  <a:ea typeface="Helvetica Neue Medium" charset="0"/>
                  <a:cs typeface="Helvetica Neue Medium" charset="0"/>
                </a:rPr>
                <a:t>local queue: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229838E-F0E8-8E4C-A406-227F2A717EC8}"/>
              </a:ext>
            </a:extLst>
          </p:cNvPr>
          <p:cNvSpPr txBox="1"/>
          <p:nvPr/>
        </p:nvSpPr>
        <p:spPr>
          <a:xfrm>
            <a:off x="466717" y="1382136"/>
            <a:ext cx="815937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Goal: All sites apply updates in (same) Lamport clock order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92A95A-CA5A-D644-9AEA-1B5C169B1DEB}"/>
              </a:ext>
            </a:extLst>
          </p:cNvPr>
          <p:cNvSpPr txBox="1"/>
          <p:nvPr/>
        </p:nvSpPr>
        <p:spPr>
          <a:xfrm>
            <a:off x="6016279" y="4474818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 </a:t>
            </a:r>
            <a:r>
              <a:rPr lang="en-US">
                <a:latin typeface="Helvetica Neue Medium" charset="0"/>
                <a:ea typeface="Helvetica Neue Medium" charset="0"/>
                <a:cs typeface="Helvetica Neue Medium" charset="0"/>
              </a:rPr>
              <a:t>Timestamps</a:t>
            </a:r>
          </a:p>
        </p:txBody>
      </p:sp>
    </p:spTree>
    <p:extLst>
      <p:ext uri="{BB962C8B-B14F-4D97-AF65-F5344CB8AC3E}">
        <p14:creationId xmlns:p14="http://schemas.microsoft.com/office/powerpoint/2010/main" val="41015278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929BF-8073-7646-B57B-C7DD70293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(Almost correct)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F723D-F30D-4545-8F8B-BF9DA9CBB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On receiving an update from client, broadcast to others (including yourself)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 receiving an update from replica: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Add it to your local queue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Broadcast an </a:t>
            </a:r>
            <a:r>
              <a:rPr lang="en-US" dirty="0">
                <a:solidFill>
                  <a:srgbClr val="0070C0"/>
                </a:solidFill>
              </a:rPr>
              <a:t>acknowledgement message </a:t>
            </a:r>
            <a:r>
              <a:rPr lang="en-US" dirty="0"/>
              <a:t>to every replica (including yourself)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520700" indent="-514350">
              <a:buFont typeface="+mj-lt"/>
              <a:buAutoNum type="arabicPeriod"/>
            </a:pPr>
            <a:r>
              <a:rPr lang="en-US" dirty="0"/>
              <a:t>On receiving an acknowledgement:</a:t>
            </a:r>
          </a:p>
          <a:p>
            <a:pPr lvl="1"/>
            <a:r>
              <a:rPr lang="en-US" dirty="0"/>
              <a:t>Mark corresponding update </a:t>
            </a:r>
            <a:r>
              <a:rPr lang="en-US" dirty="0">
                <a:solidFill>
                  <a:srgbClr val="0070C0"/>
                </a:solidFill>
              </a:rPr>
              <a:t>acknowledged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in your queue</a:t>
            </a:r>
          </a:p>
          <a:p>
            <a:pPr marL="571500" indent="-514350">
              <a:buFont typeface="+mj-lt"/>
              <a:buAutoNum type="arabicPeriod"/>
            </a:pPr>
            <a:endParaRPr lang="en-US" dirty="0"/>
          </a:p>
          <a:p>
            <a:pPr marL="520700" indent="-514350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Remove and process </a:t>
            </a:r>
            <a:r>
              <a:rPr lang="en-US" dirty="0"/>
              <a:t>updates </a:t>
            </a:r>
            <a:r>
              <a:rPr lang="en-US" u="sng" dirty="0"/>
              <a:t>everyone</a:t>
            </a:r>
            <a:r>
              <a:rPr lang="en-US" dirty="0"/>
              <a:t> has </a:t>
            </a:r>
            <a:r>
              <a:rPr lang="en-US" dirty="0" err="1"/>
              <a:t>ack’ed</a:t>
            </a:r>
            <a:r>
              <a:rPr lang="en-US" dirty="0"/>
              <a:t> from </a:t>
            </a:r>
            <a:r>
              <a:rPr lang="en-US" u="sng" dirty="0"/>
              <a:t>head</a:t>
            </a:r>
            <a:r>
              <a:rPr lang="en-US" dirty="0"/>
              <a:t> of queue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ABF56-5E0D-9D43-859A-5196CF151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89EB-B05D-BC48-89FA-1A428CA3B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698EB-67C7-9549-BE47-1059D0765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93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C32F0-4DC5-6144-9BDB-D5B3583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distributed edit-compile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7B6E-1B5A-224B-BDB7-7BAFA9F0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05523-A513-A94B-BD56-5875F86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3CA0-2CC6-D144-A382-AE0AF0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95E518D-8321-0E41-A221-D4732F24A31C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4245081"/>
            <a:ext cx="8250495" cy="57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200" dirty="0"/>
              <a:t>2143 &lt; 2144 </a:t>
            </a:r>
            <a:r>
              <a:rPr lang="en-US" sz="3200" dirty="0">
                <a:sym typeface="Wingdings"/>
              </a:rPr>
              <a:t> make </a:t>
            </a:r>
            <a:r>
              <a:rPr lang="en-US" sz="3200" dirty="0">
                <a:solidFill>
                  <a:srgbClr val="C00000"/>
                </a:solidFill>
                <a:sym typeface="Wingdings"/>
              </a:rPr>
              <a:t>doesn’t call compiler</a:t>
            </a:r>
          </a:p>
        </p:txBody>
      </p:sp>
      <p:pic>
        <p:nvPicPr>
          <p:cNvPr id="8" name="Picture 6" descr="06-01">
            <a:extLst>
              <a:ext uri="{FF2B5EF4-FFF2-40B4-BE49-F238E27FC236}">
                <a16:creationId xmlns:a16="http://schemas.microsoft.com/office/drawing/2014/main" id="{13153859-FC26-AD46-A05F-FB92B53C3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5" y="1480963"/>
            <a:ext cx="8651029" cy="222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957E1-7198-EA49-95F6-AEE19C57C22E}"/>
              </a:ext>
            </a:extLst>
          </p:cNvPr>
          <p:cNvSpPr txBox="1"/>
          <p:nvPr/>
        </p:nvSpPr>
        <p:spPr>
          <a:xfrm>
            <a:off x="6735097" y="3427123"/>
            <a:ext cx="192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Arial" charset="0"/>
                <a:cs typeface="Arial" charset="0"/>
              </a:rPr>
              <a:t>Physical time </a:t>
            </a:r>
            <a:r>
              <a:rPr lang="en-US" sz="1600" dirty="0">
                <a:latin typeface="Helvetica" pitchFamily="2" charset="0"/>
                <a:ea typeface="Arial" charset="0"/>
                <a:cs typeface="Arial" charset="0"/>
                <a:sym typeface="Wingdings"/>
              </a:rPr>
              <a:t></a:t>
            </a:r>
            <a:endParaRPr lang="en-US" sz="1600" dirty="0">
              <a:latin typeface="Helvetica" pitchFamily="2" charset="0"/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1E22F3-1DC8-7A4E-989B-9ABA2E6CD914}"/>
              </a:ext>
            </a:extLst>
          </p:cNvPr>
          <p:cNvSpPr txBox="1"/>
          <p:nvPr/>
        </p:nvSpPr>
        <p:spPr>
          <a:xfrm>
            <a:off x="1070007" y="5164095"/>
            <a:ext cx="7003984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Lack of time synchronization result – a </a:t>
            </a:r>
            <a:r>
              <a:rPr lang="en-US" sz="2800" dirty="0">
                <a:solidFill>
                  <a:srgbClr val="C00000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possible object file mismatch </a:t>
            </a:r>
          </a:p>
        </p:txBody>
      </p:sp>
    </p:spTree>
    <p:extLst>
      <p:ext uri="{BB962C8B-B14F-4D97-AF65-F5344CB8AC3E}">
        <p14:creationId xmlns:p14="http://schemas.microsoft.com/office/powerpoint/2010/main" val="33218271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DB0A-FC69-6249-83E2-DB92952B5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(Almost correct)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922E9-B103-C244-89A9-6824D0A55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536A5-CA6E-9445-A7F1-2E06B669C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F7EFE-3280-4E46-BEB9-626FB456F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738B9C-1A13-D146-BE84-A603C786E8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4866"/>
          <a:stretch/>
        </p:blipFill>
        <p:spPr>
          <a:xfrm>
            <a:off x="4452784" y="2077164"/>
            <a:ext cx="4610100" cy="2148151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E50E3AC3-D0E0-1F40-B81F-C4AF9EDE6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885" y="1332096"/>
            <a:ext cx="3960639" cy="2893218"/>
          </a:xfrm>
        </p:spPr>
        <p:txBody>
          <a:bodyPr>
            <a:normAutofit/>
          </a:bodyPr>
          <a:lstStyle/>
          <a:p>
            <a:r>
              <a:rPr lang="en-US" sz="2400" spc="-100" dirty="0">
                <a:ea typeface="Helvetica Neue Medium" charset="0"/>
                <a:cs typeface="Helvetica Neue Medium" charset="0"/>
              </a:rPr>
              <a:t>P1 queues </a:t>
            </a:r>
            <a:r>
              <a:rPr lang="en-US" sz="2400" spc="-100" dirty="0">
                <a:solidFill>
                  <a:schemeClr val="accent3">
                    <a:lumMod val="50000"/>
                  </a:schemeClr>
                </a:solidFill>
                <a:ea typeface="Helvetica Neue Medium" charset="0"/>
                <a:cs typeface="Helvetica Neue Medium" charset="0"/>
              </a:rPr>
              <a:t>$</a:t>
            </a:r>
            <a:r>
              <a:rPr lang="en-US" sz="2400" spc="-100" dirty="0">
                <a:ea typeface="Helvetica Neue Medium" charset="0"/>
                <a:cs typeface="Helvetica Neue Medium" charset="0"/>
              </a:rPr>
              <a:t>, P2 queues </a:t>
            </a:r>
            <a:r>
              <a:rPr lang="en-US" sz="2400" spc="-100" dirty="0">
                <a:solidFill>
                  <a:schemeClr val="accent4"/>
                </a:solidFill>
                <a:ea typeface="Helvetica Neue Medium" charset="0"/>
                <a:cs typeface="Helvetica Neue Medium" charset="0"/>
              </a:rPr>
              <a:t>%</a:t>
            </a:r>
          </a:p>
          <a:p>
            <a:endParaRPr lang="en-US" sz="2400" dirty="0">
              <a:ea typeface="Helvetica Neue Medium" charset="0"/>
              <a:cs typeface="Helvetica Neue Medium" charset="0"/>
            </a:endParaRPr>
          </a:p>
          <a:p>
            <a:r>
              <a:rPr lang="en-US" sz="2400" dirty="0">
                <a:ea typeface="Helvetica Neue Medium" charset="0"/>
                <a:cs typeface="Helvetica Neue Medium" charset="0"/>
              </a:rPr>
              <a:t>P1 queues and </a:t>
            </a:r>
            <a:r>
              <a:rPr lang="en-US" sz="2400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ack’s</a:t>
            </a:r>
            <a:r>
              <a:rPr lang="en-US" sz="2400" dirty="0">
                <a:ea typeface="Helvetica Neue Medium" charset="0"/>
                <a:cs typeface="Helvetica Neue Medium" charset="0"/>
              </a:rPr>
              <a:t> </a:t>
            </a:r>
            <a:r>
              <a:rPr lang="en-US" sz="2400" dirty="0">
                <a:solidFill>
                  <a:schemeClr val="accent4"/>
                </a:solidFill>
                <a:ea typeface="Helvetica Neue Medium" charset="0"/>
                <a:cs typeface="Helvetica Neue Medium" charset="0"/>
              </a:rPr>
              <a:t>%</a:t>
            </a:r>
          </a:p>
          <a:p>
            <a:pPr lvl="1"/>
            <a:r>
              <a:rPr lang="en-US" spc="-150" dirty="0">
                <a:ea typeface="Helvetica Neue Medium" charset="0"/>
                <a:cs typeface="Helvetica Neue Medium" charset="0"/>
              </a:rPr>
              <a:t>P1 marks </a:t>
            </a:r>
            <a:r>
              <a:rPr lang="en-US" spc="-150" dirty="0">
                <a:solidFill>
                  <a:schemeClr val="accent4"/>
                </a:solidFill>
                <a:ea typeface="Helvetica Neue Medium" charset="0"/>
                <a:cs typeface="Helvetica Neue Medium" charset="0"/>
              </a:rPr>
              <a:t>%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fully </a:t>
            </a:r>
            <a:r>
              <a:rPr lang="en-US" spc="-150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ack’ed</a:t>
            </a:r>
          </a:p>
          <a:p>
            <a:pPr lvl="1"/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sz="2400" dirty="0">
                <a:ea typeface="Helvetica Neue Medium" charset="0"/>
                <a:cs typeface="Helvetica Neue Medium" charset="0"/>
              </a:rPr>
              <a:t>P2 marks </a:t>
            </a:r>
            <a:r>
              <a:rPr lang="en-US" sz="2400" dirty="0">
                <a:solidFill>
                  <a:schemeClr val="accent4"/>
                </a:solidFill>
                <a:ea typeface="Helvetica Neue Medium" charset="0"/>
                <a:cs typeface="Helvetica Neue Medium" charset="0"/>
              </a:rPr>
              <a:t>%</a:t>
            </a:r>
            <a:r>
              <a:rPr lang="en-US" sz="2400" dirty="0">
                <a:ea typeface="Helvetica Neue Medium" charset="0"/>
                <a:cs typeface="Helvetica Neue Medium" charset="0"/>
              </a:rPr>
              <a:t> fully </a:t>
            </a:r>
            <a:r>
              <a:rPr lang="en-US" sz="2400" dirty="0" err="1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ack’ed</a:t>
            </a:r>
            <a:endParaRPr lang="en-US" sz="2400" dirty="0">
              <a:solidFill>
                <a:srgbClr val="0070C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845CED70-723B-A945-8347-99115F335598}"/>
              </a:ext>
            </a:extLst>
          </p:cNvPr>
          <p:cNvSpPr/>
          <p:nvPr/>
        </p:nvSpPr>
        <p:spPr>
          <a:xfrm>
            <a:off x="4337446" y="242030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3D457BD9-7142-BD4F-B67D-4A368E2CC261}"/>
              </a:ext>
            </a:extLst>
          </p:cNvPr>
          <p:cNvSpPr/>
          <p:nvPr/>
        </p:nvSpPr>
        <p:spPr>
          <a:xfrm>
            <a:off x="8443965" y="2271285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D1E1C63-3239-7E46-BF03-6364F3BE486F}"/>
              </a:ext>
            </a:extLst>
          </p:cNvPr>
          <p:cNvCxnSpPr/>
          <p:nvPr/>
        </p:nvCxnSpPr>
        <p:spPr>
          <a:xfrm>
            <a:off x="4573304" y="2942615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4E28843-3EED-2249-A3D1-998BBCA9F2C6}"/>
              </a:ext>
            </a:extLst>
          </p:cNvPr>
          <p:cNvCxnSpPr/>
          <p:nvPr/>
        </p:nvCxnSpPr>
        <p:spPr>
          <a:xfrm>
            <a:off x="8683593" y="2795757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DE9AC061-944E-6948-9CF2-BA6C7779401F}"/>
              </a:ext>
            </a:extLst>
          </p:cNvPr>
          <p:cNvSpPr/>
          <p:nvPr/>
        </p:nvSpPr>
        <p:spPr>
          <a:xfrm>
            <a:off x="4512708" y="306095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4" name="Straight Arrow Connector 32">
            <a:extLst>
              <a:ext uri="{FF2B5EF4-FFF2-40B4-BE49-F238E27FC236}">
                <a16:creationId xmlns:a16="http://schemas.microsoft.com/office/drawing/2014/main" id="{F42D3CDE-2ECA-3F44-938B-80B4E7069646}"/>
              </a:ext>
            </a:extLst>
          </p:cNvPr>
          <p:cNvCxnSpPr>
            <a:stCxn id="13" idx="6"/>
          </p:cNvCxnSpPr>
          <p:nvPr/>
        </p:nvCxnSpPr>
        <p:spPr>
          <a:xfrm>
            <a:off x="4650229" y="3129711"/>
            <a:ext cx="3972775" cy="1391640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6C6E164-1182-974A-A3F1-CAD38602EEC6}"/>
              </a:ext>
            </a:extLst>
          </p:cNvPr>
          <p:cNvGrpSpPr/>
          <p:nvPr/>
        </p:nvGrpSpPr>
        <p:grpSpPr>
          <a:xfrm>
            <a:off x="5091985" y="2496744"/>
            <a:ext cx="1097084" cy="611842"/>
            <a:chOff x="6067924" y="2616275"/>
            <a:chExt cx="1097084" cy="611842"/>
          </a:xfrm>
        </p:grpSpPr>
        <p:sp>
          <p:nvSpPr>
            <p:cNvPr id="16" name="Document 15">
              <a:extLst>
                <a:ext uri="{FF2B5EF4-FFF2-40B4-BE49-F238E27FC236}">
                  <a16:creationId xmlns:a16="http://schemas.microsoft.com/office/drawing/2014/main" id="{FF281DC8-16AE-3B4B-A120-D79F55B486E1}"/>
                </a:ext>
              </a:extLst>
            </p:cNvPr>
            <p:cNvSpPr/>
            <p:nvPr/>
          </p:nvSpPr>
          <p:spPr>
            <a:xfrm>
              <a:off x="6067924" y="280551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7" name="Rounded Rectangular Callout 16">
              <a:extLst>
                <a:ext uri="{FF2B5EF4-FFF2-40B4-BE49-F238E27FC236}">
                  <a16:creationId xmlns:a16="http://schemas.microsoft.com/office/drawing/2014/main" id="{342AA564-12C8-1746-9AB2-98D5B722C152}"/>
                </a:ext>
              </a:extLst>
            </p:cNvPr>
            <p:cNvSpPr/>
            <p:nvPr/>
          </p:nvSpPr>
          <p:spPr>
            <a:xfrm>
              <a:off x="6641740" y="261627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D8C59D-77FC-0B4E-9F31-C4938486047B}"/>
              </a:ext>
            </a:extLst>
          </p:cNvPr>
          <p:cNvCxnSpPr/>
          <p:nvPr/>
        </p:nvCxnSpPr>
        <p:spPr>
          <a:xfrm flipV="1">
            <a:off x="7308008" y="1539497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1DF6821-08F6-7449-99E0-436A3E5CB6B5}"/>
              </a:ext>
            </a:extLst>
          </p:cNvPr>
          <p:cNvCxnSpPr/>
          <p:nvPr/>
        </p:nvCxnSpPr>
        <p:spPr>
          <a:xfrm flipV="1">
            <a:off x="7304255" y="1969486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8E3811-0462-0741-8846-F1BD04103B82}"/>
              </a:ext>
            </a:extLst>
          </p:cNvPr>
          <p:cNvCxnSpPr/>
          <p:nvPr/>
        </p:nvCxnSpPr>
        <p:spPr>
          <a:xfrm flipV="1">
            <a:off x="4306767" y="1541658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6B5E-5457-F04E-8F9C-65F7D21659B2}"/>
              </a:ext>
            </a:extLst>
          </p:cNvPr>
          <p:cNvCxnSpPr/>
          <p:nvPr/>
        </p:nvCxnSpPr>
        <p:spPr>
          <a:xfrm flipV="1">
            <a:off x="4303014" y="1971647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0F2B984-127C-9B44-8CBC-A5A2A1D04B05}"/>
              </a:ext>
            </a:extLst>
          </p:cNvPr>
          <p:cNvGrpSpPr/>
          <p:nvPr/>
        </p:nvGrpSpPr>
        <p:grpSpPr>
          <a:xfrm>
            <a:off x="4927625" y="1299286"/>
            <a:ext cx="1085035" cy="674158"/>
            <a:chOff x="4829124" y="1387776"/>
            <a:chExt cx="1085035" cy="674158"/>
          </a:xfrm>
        </p:grpSpPr>
        <p:sp>
          <p:nvSpPr>
            <p:cNvPr id="23" name="Document 22">
              <a:extLst>
                <a:ext uri="{FF2B5EF4-FFF2-40B4-BE49-F238E27FC236}">
                  <a16:creationId xmlns:a16="http://schemas.microsoft.com/office/drawing/2014/main" id="{B2574605-B717-6246-A4BF-880739415B6F}"/>
                </a:ext>
              </a:extLst>
            </p:cNvPr>
            <p:cNvSpPr/>
            <p:nvPr/>
          </p:nvSpPr>
          <p:spPr>
            <a:xfrm>
              <a:off x="4829124" y="1639330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24" name="Rounded Rectangular Callout 23">
              <a:extLst>
                <a:ext uri="{FF2B5EF4-FFF2-40B4-BE49-F238E27FC236}">
                  <a16:creationId xmlns:a16="http://schemas.microsoft.com/office/drawing/2014/main" id="{58856BC3-28E7-4040-9CA9-EABFB244488F}"/>
                </a:ext>
              </a:extLst>
            </p:cNvPr>
            <p:cNvSpPr/>
            <p:nvPr/>
          </p:nvSpPr>
          <p:spPr>
            <a:xfrm>
              <a:off x="5390891" y="1387776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6C7257-EE94-A848-9F8B-5442EFDC9D31}"/>
              </a:ext>
            </a:extLst>
          </p:cNvPr>
          <p:cNvGrpSpPr/>
          <p:nvPr/>
        </p:nvGrpSpPr>
        <p:grpSpPr>
          <a:xfrm>
            <a:off x="4332296" y="1296321"/>
            <a:ext cx="1076107" cy="675327"/>
            <a:chOff x="4233795" y="1384810"/>
            <a:chExt cx="1076107" cy="675327"/>
          </a:xfrm>
        </p:grpSpPr>
        <p:sp>
          <p:nvSpPr>
            <p:cNvPr id="26" name="Document 25">
              <a:extLst>
                <a:ext uri="{FF2B5EF4-FFF2-40B4-BE49-F238E27FC236}">
                  <a16:creationId xmlns:a16="http://schemas.microsoft.com/office/drawing/2014/main" id="{838CEFBB-D55C-E742-AD7A-9E4102845E64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27" name="Rounded Rectangular Callout 26">
              <a:extLst>
                <a:ext uri="{FF2B5EF4-FFF2-40B4-BE49-F238E27FC236}">
                  <a16:creationId xmlns:a16="http://schemas.microsoft.com/office/drawing/2014/main" id="{9B922651-9A7D-A949-86F3-14E7ACFA6FA7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390CDBBA-8023-4F4D-B91A-3B949A84F7BE}"/>
              </a:ext>
            </a:extLst>
          </p:cNvPr>
          <p:cNvSpPr/>
          <p:nvPr/>
        </p:nvSpPr>
        <p:spPr>
          <a:xfrm>
            <a:off x="8618650" y="30674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47A0440-A07C-CE41-AAC2-995BE944ADF1}"/>
              </a:ext>
            </a:extLst>
          </p:cNvPr>
          <p:cNvSpPr/>
          <p:nvPr/>
        </p:nvSpPr>
        <p:spPr>
          <a:xfrm>
            <a:off x="4518964" y="326482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7A3FC3-6722-424E-A46A-9CD39F0B7B2D}"/>
              </a:ext>
            </a:extLst>
          </p:cNvPr>
          <p:cNvCxnSpPr>
            <a:stCxn id="28" idx="2"/>
            <a:endCxn id="29" idx="6"/>
          </p:cNvCxnSpPr>
          <p:nvPr/>
        </p:nvCxnSpPr>
        <p:spPr>
          <a:xfrm flipH="1">
            <a:off x="4656484" y="3136224"/>
            <a:ext cx="3962166" cy="197365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8718563-0F70-554F-90E7-2374CDB2213D}"/>
              </a:ext>
            </a:extLst>
          </p:cNvPr>
          <p:cNvGrpSpPr/>
          <p:nvPr/>
        </p:nvGrpSpPr>
        <p:grpSpPr>
          <a:xfrm>
            <a:off x="7130792" y="2486258"/>
            <a:ext cx="1085035" cy="674158"/>
            <a:chOff x="7251414" y="2534353"/>
            <a:chExt cx="1085035" cy="674158"/>
          </a:xfrm>
        </p:grpSpPr>
        <p:sp>
          <p:nvSpPr>
            <p:cNvPr id="32" name="Document 31">
              <a:extLst>
                <a:ext uri="{FF2B5EF4-FFF2-40B4-BE49-F238E27FC236}">
                  <a16:creationId xmlns:a16="http://schemas.microsoft.com/office/drawing/2014/main" id="{D0B0CEA0-D834-BD49-8306-8EBECAAB6C54}"/>
                </a:ext>
              </a:extLst>
            </p:cNvPr>
            <p:cNvSpPr/>
            <p:nvPr/>
          </p:nvSpPr>
          <p:spPr>
            <a:xfrm>
              <a:off x="7251414" y="2785907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33" name="Rounded Rectangular Callout 32">
              <a:extLst>
                <a:ext uri="{FF2B5EF4-FFF2-40B4-BE49-F238E27FC236}">
                  <a16:creationId xmlns:a16="http://schemas.microsoft.com/office/drawing/2014/main" id="{1EFAC674-29B3-FF4E-B147-56E4ACE1F47A}"/>
                </a:ext>
              </a:extLst>
            </p:cNvPr>
            <p:cNvSpPr/>
            <p:nvPr/>
          </p:nvSpPr>
          <p:spPr>
            <a:xfrm>
              <a:off x="7813181" y="2534353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ACABC10D-3A81-8443-A03D-D0A35B39667F}"/>
              </a:ext>
            </a:extLst>
          </p:cNvPr>
          <p:cNvSpPr/>
          <p:nvPr/>
        </p:nvSpPr>
        <p:spPr>
          <a:xfrm>
            <a:off x="8622997" y="347321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4609CD5-6FC6-A144-9A7A-3FDDBAC80834}"/>
              </a:ext>
            </a:extLst>
          </p:cNvPr>
          <p:cNvCxnSpPr>
            <a:stCxn id="29" idx="6"/>
            <a:endCxn id="34" idx="2"/>
          </p:cNvCxnSpPr>
          <p:nvPr/>
        </p:nvCxnSpPr>
        <p:spPr>
          <a:xfrm>
            <a:off x="4656485" y="3333589"/>
            <a:ext cx="3966513" cy="208389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BA1C44-3C15-274C-B5CD-DF493519F9F8}"/>
              </a:ext>
            </a:extLst>
          </p:cNvPr>
          <p:cNvGrpSpPr/>
          <p:nvPr/>
        </p:nvGrpSpPr>
        <p:grpSpPr>
          <a:xfrm>
            <a:off x="7341750" y="3609618"/>
            <a:ext cx="939010" cy="423104"/>
            <a:chOff x="5662125" y="3608674"/>
            <a:chExt cx="939010" cy="423104"/>
          </a:xfrm>
        </p:grpSpPr>
        <p:sp>
          <p:nvSpPr>
            <p:cNvPr id="37" name="Document 36">
              <a:extLst>
                <a:ext uri="{FF2B5EF4-FFF2-40B4-BE49-F238E27FC236}">
                  <a16:creationId xmlns:a16="http://schemas.microsoft.com/office/drawing/2014/main" id="{11430ACB-A345-284B-AE25-EF36899E5FB4}"/>
                </a:ext>
              </a:extLst>
            </p:cNvPr>
            <p:cNvSpPr/>
            <p:nvPr/>
          </p:nvSpPr>
          <p:spPr>
            <a:xfrm>
              <a:off x="6219580" y="3609174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3A3CD69-2A3D-EB4B-8C28-050506D86DD9}"/>
                </a:ext>
              </a:extLst>
            </p:cNvPr>
            <p:cNvSpPr txBox="1"/>
            <p:nvPr/>
          </p:nvSpPr>
          <p:spPr>
            <a:xfrm>
              <a:off x="5662125" y="3608674"/>
              <a:ext cx="499785" cy="369332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ack</a:t>
              </a:r>
              <a:endParaRPr lang="en-US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69D81C8-2C1F-0449-ADFF-9699228D4AD2}"/>
              </a:ext>
            </a:extLst>
          </p:cNvPr>
          <p:cNvGrpSpPr/>
          <p:nvPr/>
        </p:nvGrpSpPr>
        <p:grpSpPr>
          <a:xfrm>
            <a:off x="7341751" y="1291342"/>
            <a:ext cx="1076107" cy="675327"/>
            <a:chOff x="4233795" y="1384810"/>
            <a:chExt cx="1076107" cy="675327"/>
          </a:xfrm>
        </p:grpSpPr>
        <p:sp>
          <p:nvSpPr>
            <p:cNvPr id="40" name="Document 39">
              <a:extLst>
                <a:ext uri="{FF2B5EF4-FFF2-40B4-BE49-F238E27FC236}">
                  <a16:creationId xmlns:a16="http://schemas.microsoft.com/office/drawing/2014/main" id="{C945DA21-5044-2B41-851B-5EF6870463EF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41" name="Rounded Rectangular Callout 40">
              <a:extLst>
                <a:ext uri="{FF2B5EF4-FFF2-40B4-BE49-F238E27FC236}">
                  <a16:creationId xmlns:a16="http://schemas.microsoft.com/office/drawing/2014/main" id="{2A3E62EF-73B3-584C-820B-86ECD9ABD91D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D783EB2-03EE-9340-9ACB-753643271216}"/>
              </a:ext>
            </a:extLst>
          </p:cNvPr>
          <p:cNvGrpSpPr/>
          <p:nvPr/>
        </p:nvGrpSpPr>
        <p:grpSpPr>
          <a:xfrm>
            <a:off x="7341751" y="1292459"/>
            <a:ext cx="1085035" cy="674158"/>
            <a:chOff x="7830365" y="1385615"/>
            <a:chExt cx="1085035" cy="674158"/>
          </a:xfrm>
        </p:grpSpPr>
        <p:sp>
          <p:nvSpPr>
            <p:cNvPr id="43" name="Document 42">
              <a:extLst>
                <a:ext uri="{FF2B5EF4-FFF2-40B4-BE49-F238E27FC236}">
                  <a16:creationId xmlns:a16="http://schemas.microsoft.com/office/drawing/2014/main" id="{C55292C0-99CB-4845-AE08-14B0009B3229}"/>
                </a:ext>
              </a:extLst>
            </p:cNvPr>
            <p:cNvSpPr/>
            <p:nvPr/>
          </p:nvSpPr>
          <p:spPr>
            <a:xfrm>
              <a:off x="7830365" y="1637169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44" name="Rounded Rectangular Callout 43">
              <a:extLst>
                <a:ext uri="{FF2B5EF4-FFF2-40B4-BE49-F238E27FC236}">
                  <a16:creationId xmlns:a16="http://schemas.microsoft.com/office/drawing/2014/main" id="{CC14EF3B-FC11-D342-977C-48798B50262E}"/>
                </a:ext>
              </a:extLst>
            </p:cNvPr>
            <p:cNvSpPr/>
            <p:nvPr/>
          </p:nvSpPr>
          <p:spPr>
            <a:xfrm>
              <a:off x="8392132" y="138561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45" name="Document 44">
            <a:extLst>
              <a:ext uri="{FF2B5EF4-FFF2-40B4-BE49-F238E27FC236}">
                <a16:creationId xmlns:a16="http://schemas.microsoft.com/office/drawing/2014/main" id="{E8D694CD-C73C-7A44-A45E-AD8C640B9374}"/>
              </a:ext>
            </a:extLst>
          </p:cNvPr>
          <p:cNvSpPr/>
          <p:nvPr/>
        </p:nvSpPr>
        <p:spPr>
          <a:xfrm>
            <a:off x="8506320" y="3696636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%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3ECC46D-EBB3-6140-8678-CD7D3D51A994}"/>
              </a:ext>
            </a:extLst>
          </p:cNvPr>
          <p:cNvSpPr txBox="1"/>
          <p:nvPr/>
        </p:nvSpPr>
        <p:spPr>
          <a:xfrm>
            <a:off x="5139352" y="1789472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A582716-7EF1-F146-BBB6-B3B25EAB0F92}"/>
              </a:ext>
            </a:extLst>
          </p:cNvPr>
          <p:cNvSpPr txBox="1"/>
          <p:nvPr/>
        </p:nvSpPr>
        <p:spPr>
          <a:xfrm>
            <a:off x="7556089" y="1791889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086253-5188-FB42-BFFE-EB235F77412F}"/>
              </a:ext>
            </a:extLst>
          </p:cNvPr>
          <p:cNvSpPr txBox="1"/>
          <p:nvPr/>
        </p:nvSpPr>
        <p:spPr>
          <a:xfrm>
            <a:off x="7550267" y="1782005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49" name="Notched Right Arrow 48">
            <a:extLst>
              <a:ext uri="{FF2B5EF4-FFF2-40B4-BE49-F238E27FC236}">
                <a16:creationId xmlns:a16="http://schemas.microsoft.com/office/drawing/2014/main" id="{191C6256-E492-284B-9216-68E1D0C1918E}"/>
              </a:ext>
            </a:extLst>
          </p:cNvPr>
          <p:cNvSpPr/>
          <p:nvPr/>
        </p:nvSpPr>
        <p:spPr>
          <a:xfrm rot="192280">
            <a:off x="6601602" y="3536909"/>
            <a:ext cx="593529" cy="467751"/>
          </a:xfrm>
          <a:prstGeom prst="notchedRightArrow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23EB812-2D5B-3D45-AF15-98A98119FE2C}"/>
              </a:ext>
            </a:extLst>
          </p:cNvPr>
          <p:cNvSpPr/>
          <p:nvPr/>
        </p:nvSpPr>
        <p:spPr>
          <a:xfrm>
            <a:off x="4843599" y="5968292"/>
            <a:ext cx="36634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spc="-150" dirty="0">
                <a:latin typeface="Helvetica" pitchFamily="2" charset="0"/>
                <a:ea typeface="Helvetica Neue Medium" charset="0"/>
                <a:cs typeface="Helvetica Neue Medium" charset="0"/>
              </a:rPr>
              <a:t>(Ack’s to self not shown here)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8012BFB-06BD-2745-9855-9664BA795040}"/>
              </a:ext>
            </a:extLst>
          </p:cNvPr>
          <p:cNvSpPr txBox="1"/>
          <p:nvPr/>
        </p:nvSpPr>
        <p:spPr>
          <a:xfrm>
            <a:off x="420655" y="3953433"/>
            <a:ext cx="3073286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✘  P2 processes %</a:t>
            </a:r>
          </a:p>
        </p:txBody>
      </p:sp>
      <p:sp>
        <p:nvSpPr>
          <p:cNvPr id="52" name="Notched Right Arrow 51">
            <a:extLst>
              <a:ext uri="{FF2B5EF4-FFF2-40B4-BE49-F238E27FC236}">
                <a16:creationId xmlns:a16="http://schemas.microsoft.com/office/drawing/2014/main" id="{53F514FC-A693-7941-A6C5-AAAD10416E32}"/>
              </a:ext>
            </a:extLst>
          </p:cNvPr>
          <p:cNvSpPr/>
          <p:nvPr/>
        </p:nvSpPr>
        <p:spPr>
          <a:xfrm rot="16200000">
            <a:off x="4980600" y="2137087"/>
            <a:ext cx="593529" cy="467751"/>
          </a:xfrm>
          <a:prstGeom prst="notchedRightArrow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87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8" grpId="0" animBg="1"/>
      <p:bldP spid="29" grpId="0" animBg="1"/>
      <p:bldP spid="34" grpId="0" animBg="1"/>
      <p:bldP spid="45" grpId="0" animBg="1"/>
      <p:bldP spid="46" grpId="0" animBg="1"/>
      <p:bldP spid="47" grpId="0" animBg="1"/>
      <p:bldP spid="48" grpId="0" animBg="1"/>
      <p:bldP spid="48" grpId="1" animBg="1"/>
      <p:bldP spid="49" grpId="0" animBg="1"/>
      <p:bldP spid="51" grpId="0" animBg="1"/>
      <p:bldP spid="5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EE1E911-9673-CA4E-9238-6F3E3193C269}"/>
              </a:ext>
            </a:extLst>
          </p:cNvPr>
          <p:cNvSpPr/>
          <p:nvPr/>
        </p:nvSpPr>
        <p:spPr>
          <a:xfrm>
            <a:off x="628650" y="2507226"/>
            <a:ext cx="7886700" cy="1514168"/>
          </a:xfrm>
          <a:prstGeom prst="roundRect">
            <a:avLst>
              <a:gd name="adj" fmla="val 7756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57390A-7E1E-0D4A-B1BE-D6978BDDA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(Correct version)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3B412-4685-F247-889E-96559F2EF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On receiving an update from client, broadcast to others (including yourself)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 receiving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or processing </a:t>
            </a:r>
            <a:r>
              <a:rPr lang="en-US" dirty="0"/>
              <a:t>an update: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Add it to your local queue, if received update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Broadcast an </a:t>
            </a:r>
            <a:r>
              <a:rPr lang="en-US" dirty="0">
                <a:solidFill>
                  <a:srgbClr val="0070C0"/>
                </a:solidFill>
              </a:rPr>
              <a:t>acknowledgement message </a:t>
            </a:r>
            <a:r>
              <a:rPr lang="en-US" dirty="0"/>
              <a:t>to every replica (including yourself)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only from head of queue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571500" indent="-514350">
              <a:buFont typeface="+mj-lt"/>
              <a:buAutoNum type="arabicPeriod"/>
            </a:pPr>
            <a:r>
              <a:rPr lang="en-US" dirty="0"/>
              <a:t>On receiving an acknowledgement:</a:t>
            </a:r>
          </a:p>
          <a:p>
            <a:pPr lvl="1"/>
            <a:r>
              <a:rPr lang="en-US" dirty="0"/>
              <a:t>Mark corresponding update </a:t>
            </a:r>
            <a:r>
              <a:rPr lang="en-US" dirty="0">
                <a:solidFill>
                  <a:srgbClr val="0070C0"/>
                </a:solidFill>
              </a:rPr>
              <a:t>acknowledged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in your queue</a:t>
            </a:r>
          </a:p>
          <a:p>
            <a:pPr marL="571500" indent="-514350">
              <a:buFont typeface="+mj-lt"/>
              <a:buAutoNum type="arabicPeriod"/>
            </a:pPr>
            <a:endParaRPr lang="en-US" dirty="0"/>
          </a:p>
          <a:p>
            <a:pPr marL="571500" indent="-514350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Remove and process </a:t>
            </a:r>
            <a:r>
              <a:rPr lang="en-US" dirty="0"/>
              <a:t>updates </a:t>
            </a:r>
            <a:r>
              <a:rPr lang="en-US" u="sng" dirty="0"/>
              <a:t>everyone</a:t>
            </a:r>
            <a:r>
              <a:rPr lang="en-US" dirty="0"/>
              <a:t> has </a:t>
            </a:r>
            <a:r>
              <a:rPr lang="en-US" dirty="0" err="1"/>
              <a:t>ack’ed</a:t>
            </a:r>
            <a:r>
              <a:rPr lang="en-US" dirty="0"/>
              <a:t> from </a:t>
            </a:r>
            <a:r>
              <a:rPr lang="en-US" u="sng" dirty="0"/>
              <a:t>head</a:t>
            </a:r>
            <a:r>
              <a:rPr lang="en-US" dirty="0"/>
              <a:t> of queue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123BE-04D9-B941-9080-131283C87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69E39-62A3-764F-AB1A-7C1880471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9983A-D2B5-E944-9E07-B28D7EEB0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87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97EC0-AED3-494E-99CF-D7BFBD186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(Correct version)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DC481-BB91-2F47-B34A-BB0503D4A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37A4C-9898-924E-AB37-31F4B2FCF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B5114-6645-3342-9073-4735B0025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6D3297-5E85-6F4D-9ABE-28B2C90B63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4866"/>
          <a:stretch/>
        </p:blipFill>
        <p:spPr>
          <a:xfrm>
            <a:off x="2417022" y="2077861"/>
            <a:ext cx="4610100" cy="2148151"/>
          </a:xfrm>
          <a:prstGeom prst="rect">
            <a:avLst/>
          </a:prstGeom>
        </p:spPr>
      </p:pic>
      <p:sp>
        <p:nvSpPr>
          <p:cNvPr id="8" name="Can 7">
            <a:extLst>
              <a:ext uri="{FF2B5EF4-FFF2-40B4-BE49-F238E27FC236}">
                <a16:creationId xmlns:a16="http://schemas.microsoft.com/office/drawing/2014/main" id="{D1C78356-3827-F244-BEDF-DA6D9BCE5014}"/>
              </a:ext>
            </a:extLst>
          </p:cNvPr>
          <p:cNvSpPr/>
          <p:nvPr/>
        </p:nvSpPr>
        <p:spPr>
          <a:xfrm>
            <a:off x="2301684" y="2420998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A3E6ADAF-B771-284B-A451-B419538F04C2}"/>
              </a:ext>
            </a:extLst>
          </p:cNvPr>
          <p:cNvSpPr/>
          <p:nvPr/>
        </p:nvSpPr>
        <p:spPr>
          <a:xfrm>
            <a:off x="6408203" y="2271982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97C581-0124-864B-B375-6540364287D4}"/>
              </a:ext>
            </a:extLst>
          </p:cNvPr>
          <p:cNvCxnSpPr/>
          <p:nvPr/>
        </p:nvCxnSpPr>
        <p:spPr>
          <a:xfrm>
            <a:off x="2537542" y="2943312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35598D1-C291-3D42-B75D-7E3AE0795751}"/>
              </a:ext>
            </a:extLst>
          </p:cNvPr>
          <p:cNvCxnSpPr/>
          <p:nvPr/>
        </p:nvCxnSpPr>
        <p:spPr>
          <a:xfrm flipH="1">
            <a:off x="6643485" y="2796455"/>
            <a:ext cx="4346" cy="366895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499C065F-C424-8F4A-AAAC-87FE528BED8D}"/>
              </a:ext>
            </a:extLst>
          </p:cNvPr>
          <p:cNvSpPr/>
          <p:nvPr/>
        </p:nvSpPr>
        <p:spPr>
          <a:xfrm>
            <a:off x="2476946" y="306164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3" name="Straight Arrow Connector 32">
            <a:extLst>
              <a:ext uri="{FF2B5EF4-FFF2-40B4-BE49-F238E27FC236}">
                <a16:creationId xmlns:a16="http://schemas.microsoft.com/office/drawing/2014/main" id="{2D77400E-FD8A-FB49-BB0A-056047D49998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2614467" y="3130408"/>
            <a:ext cx="3972775" cy="1391640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09DE2D59-791C-7240-B5A0-03A862D3170F}"/>
              </a:ext>
            </a:extLst>
          </p:cNvPr>
          <p:cNvSpPr/>
          <p:nvPr/>
        </p:nvSpPr>
        <p:spPr>
          <a:xfrm>
            <a:off x="6587241" y="445328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B0E6911-E881-ED4B-B469-A00C80967191}"/>
              </a:ext>
            </a:extLst>
          </p:cNvPr>
          <p:cNvGrpSpPr/>
          <p:nvPr/>
        </p:nvGrpSpPr>
        <p:grpSpPr>
          <a:xfrm>
            <a:off x="3056223" y="2497441"/>
            <a:ext cx="1097084" cy="611842"/>
            <a:chOff x="6067924" y="2616275"/>
            <a:chExt cx="1097084" cy="611842"/>
          </a:xfrm>
        </p:grpSpPr>
        <p:sp>
          <p:nvSpPr>
            <p:cNvPr id="16" name="Document 15">
              <a:extLst>
                <a:ext uri="{FF2B5EF4-FFF2-40B4-BE49-F238E27FC236}">
                  <a16:creationId xmlns:a16="http://schemas.microsoft.com/office/drawing/2014/main" id="{B18A86F7-BFE9-4448-8774-FC26BEA1CB3D}"/>
                </a:ext>
              </a:extLst>
            </p:cNvPr>
            <p:cNvSpPr/>
            <p:nvPr/>
          </p:nvSpPr>
          <p:spPr>
            <a:xfrm>
              <a:off x="6067924" y="280551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7" name="Rounded Rectangular Callout 16">
              <a:extLst>
                <a:ext uri="{FF2B5EF4-FFF2-40B4-BE49-F238E27FC236}">
                  <a16:creationId xmlns:a16="http://schemas.microsoft.com/office/drawing/2014/main" id="{D59228D3-7571-1141-B286-2C11C61EED0E}"/>
                </a:ext>
              </a:extLst>
            </p:cNvPr>
            <p:cNvSpPr/>
            <p:nvPr/>
          </p:nvSpPr>
          <p:spPr>
            <a:xfrm>
              <a:off x="6641740" y="261627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3E34EFA-DD4C-334D-8271-5BBD0E682A84}"/>
              </a:ext>
            </a:extLst>
          </p:cNvPr>
          <p:cNvCxnSpPr/>
          <p:nvPr/>
        </p:nvCxnSpPr>
        <p:spPr>
          <a:xfrm flipV="1">
            <a:off x="5272246" y="1540194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2157FD-CD2C-4D44-9A5B-8672A0C227D8}"/>
              </a:ext>
            </a:extLst>
          </p:cNvPr>
          <p:cNvCxnSpPr/>
          <p:nvPr/>
        </p:nvCxnSpPr>
        <p:spPr>
          <a:xfrm flipV="1">
            <a:off x="5268493" y="1970183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3CF3738-398A-E049-9C7B-35902D3C6C87}"/>
              </a:ext>
            </a:extLst>
          </p:cNvPr>
          <p:cNvCxnSpPr/>
          <p:nvPr/>
        </p:nvCxnSpPr>
        <p:spPr>
          <a:xfrm flipV="1">
            <a:off x="2271005" y="1542355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9198FCC-E0FF-414F-BBAF-EE28ED93B61F}"/>
              </a:ext>
            </a:extLst>
          </p:cNvPr>
          <p:cNvCxnSpPr/>
          <p:nvPr/>
        </p:nvCxnSpPr>
        <p:spPr>
          <a:xfrm flipV="1">
            <a:off x="2267252" y="1972344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67D7601-4B39-3442-AFC2-CA10A90251E2}"/>
              </a:ext>
            </a:extLst>
          </p:cNvPr>
          <p:cNvGrpSpPr/>
          <p:nvPr/>
        </p:nvGrpSpPr>
        <p:grpSpPr>
          <a:xfrm>
            <a:off x="2925691" y="1294557"/>
            <a:ext cx="1085035" cy="674158"/>
            <a:chOff x="4829124" y="1387776"/>
            <a:chExt cx="1085035" cy="674158"/>
          </a:xfrm>
        </p:grpSpPr>
        <p:sp>
          <p:nvSpPr>
            <p:cNvPr id="23" name="Document 22">
              <a:extLst>
                <a:ext uri="{FF2B5EF4-FFF2-40B4-BE49-F238E27FC236}">
                  <a16:creationId xmlns:a16="http://schemas.microsoft.com/office/drawing/2014/main" id="{C81A6CE0-B314-0C43-9DE0-A20FD150B981}"/>
                </a:ext>
              </a:extLst>
            </p:cNvPr>
            <p:cNvSpPr/>
            <p:nvPr/>
          </p:nvSpPr>
          <p:spPr>
            <a:xfrm>
              <a:off x="4829124" y="1639330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24" name="Rounded Rectangular Callout 23">
              <a:extLst>
                <a:ext uri="{FF2B5EF4-FFF2-40B4-BE49-F238E27FC236}">
                  <a16:creationId xmlns:a16="http://schemas.microsoft.com/office/drawing/2014/main" id="{1B4723EF-66A3-C642-A5D5-F1DFDD31BE07}"/>
                </a:ext>
              </a:extLst>
            </p:cNvPr>
            <p:cNvSpPr/>
            <p:nvPr/>
          </p:nvSpPr>
          <p:spPr>
            <a:xfrm>
              <a:off x="5390891" y="1387776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437BE8-89A0-2947-9EB3-6DDCE7A938B2}"/>
              </a:ext>
            </a:extLst>
          </p:cNvPr>
          <p:cNvGrpSpPr/>
          <p:nvPr/>
        </p:nvGrpSpPr>
        <p:grpSpPr>
          <a:xfrm>
            <a:off x="2296534" y="1297018"/>
            <a:ext cx="1076107" cy="675327"/>
            <a:chOff x="4233795" y="1384810"/>
            <a:chExt cx="1076107" cy="675327"/>
          </a:xfrm>
        </p:grpSpPr>
        <p:sp>
          <p:nvSpPr>
            <p:cNvPr id="26" name="Document 25">
              <a:extLst>
                <a:ext uri="{FF2B5EF4-FFF2-40B4-BE49-F238E27FC236}">
                  <a16:creationId xmlns:a16="http://schemas.microsoft.com/office/drawing/2014/main" id="{53131214-1BC7-744A-A7EE-7D6E61BB38DB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27" name="Rounded Rectangular Callout 26">
              <a:extLst>
                <a:ext uri="{FF2B5EF4-FFF2-40B4-BE49-F238E27FC236}">
                  <a16:creationId xmlns:a16="http://schemas.microsoft.com/office/drawing/2014/main" id="{58B9EC5E-275E-0D40-9C7A-E9857B1A37CB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8A558A7E-F39C-B246-8EB9-40550F9E14EB}"/>
              </a:ext>
            </a:extLst>
          </p:cNvPr>
          <p:cNvSpPr/>
          <p:nvPr/>
        </p:nvSpPr>
        <p:spPr>
          <a:xfrm>
            <a:off x="6582888" y="306816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4DC5B29-6C5A-B14C-9D81-A7E57958793C}"/>
              </a:ext>
            </a:extLst>
          </p:cNvPr>
          <p:cNvSpPr/>
          <p:nvPr/>
        </p:nvSpPr>
        <p:spPr>
          <a:xfrm>
            <a:off x="2483202" y="326552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0CFFA41-3B5D-9341-902F-87F675378B97}"/>
              </a:ext>
            </a:extLst>
          </p:cNvPr>
          <p:cNvCxnSpPr>
            <a:stCxn id="28" idx="2"/>
            <a:endCxn id="29" idx="6"/>
          </p:cNvCxnSpPr>
          <p:nvPr/>
        </p:nvCxnSpPr>
        <p:spPr>
          <a:xfrm flipH="1">
            <a:off x="2620722" y="3136921"/>
            <a:ext cx="3962166" cy="197365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F503CE8-090B-7C49-9F62-492274A30953}"/>
              </a:ext>
            </a:extLst>
          </p:cNvPr>
          <p:cNvGrpSpPr/>
          <p:nvPr/>
        </p:nvGrpSpPr>
        <p:grpSpPr>
          <a:xfrm>
            <a:off x="4437518" y="2507849"/>
            <a:ext cx="1098581" cy="674158"/>
            <a:chOff x="7251414" y="2534353"/>
            <a:chExt cx="1098581" cy="674158"/>
          </a:xfrm>
        </p:grpSpPr>
        <p:sp>
          <p:nvSpPr>
            <p:cNvPr id="32" name="Document 31">
              <a:extLst>
                <a:ext uri="{FF2B5EF4-FFF2-40B4-BE49-F238E27FC236}">
                  <a16:creationId xmlns:a16="http://schemas.microsoft.com/office/drawing/2014/main" id="{CBA535C5-DACB-DD4B-9547-3B4BF5C9B360}"/>
                </a:ext>
              </a:extLst>
            </p:cNvPr>
            <p:cNvSpPr/>
            <p:nvPr/>
          </p:nvSpPr>
          <p:spPr>
            <a:xfrm>
              <a:off x="7251414" y="2785907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33" name="Rounded Rectangular Callout 32">
              <a:extLst>
                <a:ext uri="{FF2B5EF4-FFF2-40B4-BE49-F238E27FC236}">
                  <a16:creationId xmlns:a16="http://schemas.microsoft.com/office/drawing/2014/main" id="{5534F449-47E6-4D48-8745-9261C45C1BF6}"/>
                </a:ext>
              </a:extLst>
            </p:cNvPr>
            <p:cNvSpPr/>
            <p:nvPr/>
          </p:nvSpPr>
          <p:spPr>
            <a:xfrm>
              <a:off x="7826727" y="2534353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5D16613B-D5DD-C44E-8D3F-6BFD80A1C000}"/>
              </a:ext>
            </a:extLst>
          </p:cNvPr>
          <p:cNvSpPr/>
          <p:nvPr/>
        </p:nvSpPr>
        <p:spPr>
          <a:xfrm>
            <a:off x="6579613" y="554837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259CE62-9DD2-D14E-B4FD-FB9F65890C07}"/>
              </a:ext>
            </a:extLst>
          </p:cNvPr>
          <p:cNvCxnSpPr/>
          <p:nvPr/>
        </p:nvCxnSpPr>
        <p:spPr>
          <a:xfrm>
            <a:off x="2611686" y="5395780"/>
            <a:ext cx="3966513" cy="208389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2EBAB00-2289-4740-88B5-E225253E9FF4}"/>
              </a:ext>
            </a:extLst>
          </p:cNvPr>
          <p:cNvGrpSpPr/>
          <p:nvPr/>
        </p:nvGrpSpPr>
        <p:grpSpPr>
          <a:xfrm>
            <a:off x="4260895" y="5029963"/>
            <a:ext cx="939010" cy="423104"/>
            <a:chOff x="5662125" y="3608674"/>
            <a:chExt cx="939010" cy="423104"/>
          </a:xfrm>
        </p:grpSpPr>
        <p:sp>
          <p:nvSpPr>
            <p:cNvPr id="37" name="Document 36">
              <a:extLst>
                <a:ext uri="{FF2B5EF4-FFF2-40B4-BE49-F238E27FC236}">
                  <a16:creationId xmlns:a16="http://schemas.microsoft.com/office/drawing/2014/main" id="{ABD6932B-DD7C-534D-BBFC-C06CC37F9F7F}"/>
                </a:ext>
              </a:extLst>
            </p:cNvPr>
            <p:cNvSpPr/>
            <p:nvPr/>
          </p:nvSpPr>
          <p:spPr>
            <a:xfrm>
              <a:off x="6219580" y="3609174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C2BA5D7-9E75-0C4E-878C-71AF89CB071C}"/>
                </a:ext>
              </a:extLst>
            </p:cNvPr>
            <p:cNvSpPr txBox="1"/>
            <p:nvPr/>
          </p:nvSpPr>
          <p:spPr>
            <a:xfrm>
              <a:off x="5662125" y="3608674"/>
              <a:ext cx="499785" cy="369332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ack</a:t>
              </a:r>
              <a:endParaRPr lang="en-US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8C134B9-D489-AB45-850D-138B24D23E61}"/>
              </a:ext>
            </a:extLst>
          </p:cNvPr>
          <p:cNvCxnSpPr>
            <a:stCxn id="14" idx="2"/>
            <a:endCxn id="40" idx="6"/>
          </p:cNvCxnSpPr>
          <p:nvPr/>
        </p:nvCxnSpPr>
        <p:spPr>
          <a:xfrm flipH="1">
            <a:off x="2602645" y="4522049"/>
            <a:ext cx="3984597" cy="22088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9F13E52E-03DF-D047-B8F8-E207F170A5AB}"/>
              </a:ext>
            </a:extLst>
          </p:cNvPr>
          <p:cNvSpPr/>
          <p:nvPr/>
        </p:nvSpPr>
        <p:spPr>
          <a:xfrm>
            <a:off x="2465124" y="467416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194C94E-8BA9-E64B-949F-C907BC4328BF}"/>
              </a:ext>
            </a:extLst>
          </p:cNvPr>
          <p:cNvGrpSpPr/>
          <p:nvPr/>
        </p:nvGrpSpPr>
        <p:grpSpPr>
          <a:xfrm>
            <a:off x="3166589" y="4187278"/>
            <a:ext cx="941936" cy="422604"/>
            <a:chOff x="6101350" y="4491591"/>
            <a:chExt cx="941936" cy="42260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63A1ABB-788A-7B44-8463-3FAF80B11E82}"/>
                </a:ext>
              </a:extLst>
            </p:cNvPr>
            <p:cNvSpPr txBox="1"/>
            <p:nvPr/>
          </p:nvSpPr>
          <p:spPr>
            <a:xfrm>
              <a:off x="6101350" y="4495035"/>
              <a:ext cx="499785" cy="369332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ack</a:t>
              </a:r>
              <a:endParaRPr lang="en-US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43" name="Document 42">
              <a:extLst>
                <a:ext uri="{FF2B5EF4-FFF2-40B4-BE49-F238E27FC236}">
                  <a16:creationId xmlns:a16="http://schemas.microsoft.com/office/drawing/2014/main" id="{ABAD01DA-3004-E549-942A-069D288ADA14}"/>
                </a:ext>
              </a:extLst>
            </p:cNvPr>
            <p:cNvSpPr/>
            <p:nvPr/>
          </p:nvSpPr>
          <p:spPr>
            <a:xfrm>
              <a:off x="6661731" y="4491591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5E01161-C92A-4649-85B0-6D646C6043B4}"/>
              </a:ext>
            </a:extLst>
          </p:cNvPr>
          <p:cNvGrpSpPr/>
          <p:nvPr/>
        </p:nvGrpSpPr>
        <p:grpSpPr>
          <a:xfrm>
            <a:off x="5354772" y="1302146"/>
            <a:ext cx="1085035" cy="674158"/>
            <a:chOff x="7830365" y="1385615"/>
            <a:chExt cx="1085035" cy="674158"/>
          </a:xfrm>
        </p:grpSpPr>
        <p:sp>
          <p:nvSpPr>
            <p:cNvPr id="45" name="Document 44">
              <a:extLst>
                <a:ext uri="{FF2B5EF4-FFF2-40B4-BE49-F238E27FC236}">
                  <a16:creationId xmlns:a16="http://schemas.microsoft.com/office/drawing/2014/main" id="{1EE7F0C8-B20B-1D49-AC90-88B924371D29}"/>
                </a:ext>
              </a:extLst>
            </p:cNvPr>
            <p:cNvSpPr/>
            <p:nvPr/>
          </p:nvSpPr>
          <p:spPr>
            <a:xfrm>
              <a:off x="7830365" y="1637169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46" name="Rounded Rectangular Callout 45">
              <a:extLst>
                <a:ext uri="{FF2B5EF4-FFF2-40B4-BE49-F238E27FC236}">
                  <a16:creationId xmlns:a16="http://schemas.microsoft.com/office/drawing/2014/main" id="{9166E009-3B18-3449-97C2-B0555782AB06}"/>
                </a:ext>
              </a:extLst>
            </p:cNvPr>
            <p:cNvSpPr/>
            <p:nvPr/>
          </p:nvSpPr>
          <p:spPr>
            <a:xfrm>
              <a:off x="8392132" y="138561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47" name="Document 46">
            <a:extLst>
              <a:ext uri="{FF2B5EF4-FFF2-40B4-BE49-F238E27FC236}">
                <a16:creationId xmlns:a16="http://schemas.microsoft.com/office/drawing/2014/main" id="{0529B352-1D20-5D4D-9CE1-AA30AA9D1C91}"/>
              </a:ext>
            </a:extLst>
          </p:cNvPr>
          <p:cNvSpPr/>
          <p:nvPr/>
        </p:nvSpPr>
        <p:spPr>
          <a:xfrm>
            <a:off x="2343108" y="4952644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$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48" name="Document 47">
            <a:extLst>
              <a:ext uri="{FF2B5EF4-FFF2-40B4-BE49-F238E27FC236}">
                <a16:creationId xmlns:a16="http://schemas.microsoft.com/office/drawing/2014/main" id="{C1D20B13-6D10-B84C-A364-159E7710A115}"/>
              </a:ext>
            </a:extLst>
          </p:cNvPr>
          <p:cNvSpPr/>
          <p:nvPr/>
        </p:nvSpPr>
        <p:spPr>
          <a:xfrm>
            <a:off x="2353155" y="5476272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%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49" name="Document 48">
            <a:extLst>
              <a:ext uri="{FF2B5EF4-FFF2-40B4-BE49-F238E27FC236}">
                <a16:creationId xmlns:a16="http://schemas.microsoft.com/office/drawing/2014/main" id="{E34F5DD1-2C89-8D4D-9B7A-B41DCE2B8764}"/>
              </a:ext>
            </a:extLst>
          </p:cNvPr>
          <p:cNvSpPr/>
          <p:nvPr/>
        </p:nvSpPr>
        <p:spPr>
          <a:xfrm>
            <a:off x="6452708" y="5740100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%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50" name="Document 49">
            <a:extLst>
              <a:ext uri="{FF2B5EF4-FFF2-40B4-BE49-F238E27FC236}">
                <a16:creationId xmlns:a16="http://schemas.microsoft.com/office/drawing/2014/main" id="{27FB716A-0740-A14A-B25E-D935E707956F}"/>
              </a:ext>
            </a:extLst>
          </p:cNvPr>
          <p:cNvSpPr/>
          <p:nvPr/>
        </p:nvSpPr>
        <p:spPr>
          <a:xfrm>
            <a:off x="6472188" y="4664646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$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3302DC6-D372-C94E-8DE2-3915A5FF4BD7}"/>
              </a:ext>
            </a:extLst>
          </p:cNvPr>
          <p:cNvSpPr txBox="1"/>
          <p:nvPr/>
        </p:nvSpPr>
        <p:spPr>
          <a:xfrm>
            <a:off x="2505541" y="1784869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DF0D36F-CC7B-4449-8F92-610896ADA00D}"/>
              </a:ext>
            </a:extLst>
          </p:cNvPr>
          <p:cNvSpPr txBox="1"/>
          <p:nvPr/>
        </p:nvSpPr>
        <p:spPr>
          <a:xfrm>
            <a:off x="2496618" y="1786857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117FC7C-0A8B-6543-8BED-C852165C4A4E}"/>
              </a:ext>
            </a:extLst>
          </p:cNvPr>
          <p:cNvSpPr txBox="1"/>
          <p:nvPr/>
        </p:nvSpPr>
        <p:spPr>
          <a:xfrm>
            <a:off x="5572911" y="1792110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8D5B09B-A5FE-C74D-B3A2-BA430386F6A2}"/>
              </a:ext>
            </a:extLst>
          </p:cNvPr>
          <p:cNvSpPr/>
          <p:nvPr/>
        </p:nvSpPr>
        <p:spPr>
          <a:xfrm>
            <a:off x="2807837" y="5968989"/>
            <a:ext cx="36634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pc="-150" dirty="0">
                <a:latin typeface="Helvetica Neue Medium" charset="0"/>
                <a:ea typeface="Helvetica Neue Medium" charset="0"/>
                <a:cs typeface="Helvetica Neue Medium" charset="0"/>
              </a:rPr>
              <a:t>(</a:t>
            </a:r>
            <a:r>
              <a:rPr lang="en-US" spc="-150" dirty="0" err="1">
                <a:latin typeface="Helvetica Neue Medium" charset="0"/>
                <a:ea typeface="Helvetica Neue Medium" charset="0"/>
                <a:cs typeface="Helvetica Neue Medium" charset="0"/>
              </a:rPr>
              <a:t>Ack’s</a:t>
            </a:r>
            <a:r>
              <a:rPr lang="en-US" spc="-150" dirty="0">
                <a:latin typeface="Helvetica Neue Medium" charset="0"/>
                <a:ea typeface="Helvetica Neue Medium" charset="0"/>
                <a:cs typeface="Helvetica Neue Medium" charset="0"/>
              </a:rPr>
              <a:t> to self not shown here)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AAFD558-1180-364A-9D22-5FB67974064E}"/>
              </a:ext>
            </a:extLst>
          </p:cNvPr>
          <p:cNvGrpSpPr/>
          <p:nvPr/>
        </p:nvGrpSpPr>
        <p:grpSpPr>
          <a:xfrm>
            <a:off x="5344451" y="1296362"/>
            <a:ext cx="1076107" cy="675327"/>
            <a:chOff x="4233795" y="1384810"/>
            <a:chExt cx="1076107" cy="675327"/>
          </a:xfrm>
        </p:grpSpPr>
        <p:sp>
          <p:nvSpPr>
            <p:cNvPr id="56" name="Document 55">
              <a:extLst>
                <a:ext uri="{FF2B5EF4-FFF2-40B4-BE49-F238E27FC236}">
                  <a16:creationId xmlns:a16="http://schemas.microsoft.com/office/drawing/2014/main" id="{D9167F1A-2514-6441-A671-B792E5F519D2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57" name="Rounded Rectangular Callout 56">
              <a:extLst>
                <a:ext uri="{FF2B5EF4-FFF2-40B4-BE49-F238E27FC236}">
                  <a16:creationId xmlns:a16="http://schemas.microsoft.com/office/drawing/2014/main" id="{E66D6F7D-4445-7B41-9508-49A9BC837FE6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BA3837E4-85DF-5D49-8BA1-47CA774AFBBE}"/>
              </a:ext>
            </a:extLst>
          </p:cNvPr>
          <p:cNvSpPr txBox="1"/>
          <p:nvPr/>
        </p:nvSpPr>
        <p:spPr>
          <a:xfrm>
            <a:off x="5573666" y="1763681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88909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1.11111E-6 L 0.05798 -0.0004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9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98 -0.00046 L 4.72222E-6 1.11111E-6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9" y="2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-0.06875 0.00116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38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28" grpId="0" animBg="1"/>
      <p:bldP spid="29" grpId="0" animBg="1"/>
      <p:bldP spid="34" grpId="0" animBg="1"/>
      <p:bldP spid="40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8" grpId="0" animBg="1"/>
      <p:bldP spid="58" grpId="1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802275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0157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3742121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r>
              <a:rPr lang="en-US" dirty="0"/>
              <a:t>Not by a long shot!  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Our protocol </a:t>
            </a:r>
            <a:r>
              <a:rPr lang="en-US" dirty="0">
                <a:solidFill>
                  <a:srgbClr val="C00000"/>
                </a:solidFill>
              </a:rPr>
              <a:t>assumed:</a:t>
            </a:r>
          </a:p>
          <a:p>
            <a:pPr lvl="1"/>
            <a:r>
              <a:rPr lang="en-US" sz="2800" dirty="0"/>
              <a:t>No node failures</a:t>
            </a:r>
          </a:p>
          <a:p>
            <a:pPr lvl="1"/>
            <a:r>
              <a:rPr lang="en-US" sz="2800" dirty="0"/>
              <a:t>No message loss</a:t>
            </a:r>
          </a:p>
          <a:p>
            <a:pPr lvl="1"/>
            <a:r>
              <a:rPr lang="en-US" sz="2800" dirty="0"/>
              <a:t>No message corruption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778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4292727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r>
              <a:rPr lang="en-US" dirty="0"/>
              <a:t>Not by a long shot!  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Our protocol </a:t>
            </a:r>
            <a:r>
              <a:rPr lang="en-US" dirty="0">
                <a:solidFill>
                  <a:srgbClr val="C00000"/>
                </a:solidFill>
              </a:rPr>
              <a:t>assumed:</a:t>
            </a:r>
          </a:p>
          <a:p>
            <a:pPr lvl="1"/>
            <a:r>
              <a:rPr lang="en-US" sz="2800" dirty="0"/>
              <a:t>No node failures</a:t>
            </a:r>
          </a:p>
          <a:p>
            <a:pPr lvl="1"/>
            <a:r>
              <a:rPr lang="en-US" sz="2800" dirty="0"/>
              <a:t>No message loss</a:t>
            </a:r>
          </a:p>
          <a:p>
            <a:pPr lvl="1"/>
            <a:r>
              <a:rPr lang="en-US" sz="2800" dirty="0"/>
              <a:t>No message corruption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All-to-all </a:t>
            </a:r>
            <a:r>
              <a:rPr lang="en-US" dirty="0"/>
              <a:t>communication </a:t>
            </a:r>
            <a:r>
              <a:rPr lang="en-US" dirty="0">
                <a:solidFill>
                  <a:srgbClr val="C00000"/>
                </a:solidFill>
              </a:rPr>
              <a:t>does not scale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8902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r>
              <a:rPr lang="en-US" dirty="0"/>
              <a:t>Not by a long shot!  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Our protocol </a:t>
            </a:r>
            <a:r>
              <a:rPr lang="en-US" dirty="0">
                <a:solidFill>
                  <a:srgbClr val="C00000"/>
                </a:solidFill>
              </a:rPr>
              <a:t>assumed:</a:t>
            </a:r>
          </a:p>
          <a:p>
            <a:pPr lvl="1"/>
            <a:r>
              <a:rPr lang="en-US" sz="2800" dirty="0"/>
              <a:t>No node failures</a:t>
            </a:r>
          </a:p>
          <a:p>
            <a:pPr lvl="1"/>
            <a:r>
              <a:rPr lang="en-US" sz="2800" dirty="0"/>
              <a:t>No message loss</a:t>
            </a:r>
          </a:p>
          <a:p>
            <a:pPr lvl="1"/>
            <a:r>
              <a:rPr lang="en-US" sz="2800" dirty="0"/>
              <a:t>No message corruption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All-to-all </a:t>
            </a:r>
            <a:r>
              <a:rPr lang="en-US" dirty="0"/>
              <a:t>communication </a:t>
            </a:r>
            <a:r>
              <a:rPr lang="en-US" dirty="0">
                <a:solidFill>
                  <a:srgbClr val="C00000"/>
                </a:solidFill>
              </a:rPr>
              <a:t>does not scale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Waits forever </a:t>
            </a:r>
            <a:r>
              <a:rPr lang="en-US" dirty="0"/>
              <a:t>for message delays </a:t>
            </a:r>
            <a:r>
              <a:rPr lang="en-US" dirty="0">
                <a:solidFill>
                  <a:srgbClr val="C00000"/>
                </a:solidFill>
              </a:rPr>
              <a:t>(performance?)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141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29FA-CD59-4F4A-8183-F5A2EAC1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91FC-090B-A44E-8650-6DDFA9F9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2"/>
            <a:ext cx="7886700" cy="1480700"/>
          </a:xfrm>
        </p:spPr>
        <p:txBody>
          <a:bodyPr>
            <a:normAutofit lnSpcReduction="10000"/>
          </a:bodyPr>
          <a:lstStyle/>
          <a:p>
            <a:r>
              <a:rPr lang="en-GB" altLang="en-US" dirty="0"/>
              <a:t>Can totally-order events in a distributed system: that’s useful!</a:t>
            </a:r>
          </a:p>
          <a:p>
            <a:pPr lvl="1"/>
            <a:r>
              <a:rPr lang="en-GB" altLang="en-US" dirty="0"/>
              <a:t>We saw an application of </a:t>
            </a:r>
            <a:r>
              <a:rPr lang="en-GB" altLang="en-US" dirty="0" err="1"/>
              <a:t>Lamport</a:t>
            </a:r>
            <a:r>
              <a:rPr lang="en-GB" altLang="en-US" dirty="0"/>
              <a:t> clocks for totally-ordered multicast</a:t>
            </a:r>
          </a:p>
          <a:p>
            <a:endParaRPr lang="en-GB" altLang="en-US" dirty="0"/>
          </a:p>
          <a:p>
            <a:endParaRPr lang="en-GB" alt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D6F7-A373-B84C-9A28-2D83DA7A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309E-A8F8-2144-94F1-738AEFAE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5345-DAD6-D34F-B3EE-B4355A20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755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29FA-CD59-4F4A-8183-F5A2EAC1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91FC-090B-A44E-8650-6DDFA9F9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2"/>
            <a:ext cx="7886700" cy="3598718"/>
          </a:xfrm>
        </p:spPr>
        <p:txBody>
          <a:bodyPr>
            <a:normAutofit lnSpcReduction="10000"/>
          </a:bodyPr>
          <a:lstStyle/>
          <a:p>
            <a:r>
              <a:rPr lang="en-GB" altLang="en-US" dirty="0"/>
              <a:t>Can totally-order events in a distributed system: that’s useful!</a:t>
            </a:r>
          </a:p>
          <a:p>
            <a:pPr lvl="1"/>
            <a:r>
              <a:rPr lang="en-GB" altLang="en-US" dirty="0"/>
              <a:t>We saw an application of </a:t>
            </a:r>
            <a:r>
              <a:rPr lang="en-GB" altLang="en-US" dirty="0" err="1"/>
              <a:t>Lamport</a:t>
            </a:r>
            <a:r>
              <a:rPr lang="en-GB" altLang="en-US" dirty="0"/>
              <a:t> clocks for totally-ordered multicast</a:t>
            </a:r>
          </a:p>
          <a:p>
            <a:endParaRPr lang="en-GB" altLang="en-US" dirty="0"/>
          </a:p>
          <a:p>
            <a:r>
              <a:rPr lang="en-GB" altLang="en-US" dirty="0"/>
              <a:t>But: while by construction, 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implies </a:t>
            </a:r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(b),</a:t>
            </a:r>
          </a:p>
          <a:p>
            <a:pPr lvl="1"/>
            <a:r>
              <a:rPr lang="en-GB" altLang="en-US" dirty="0"/>
              <a:t>The converse is not necessarily true:</a:t>
            </a:r>
          </a:p>
          <a:p>
            <a:pPr lvl="2"/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 does not imply 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(possibly, a || b)</a:t>
            </a:r>
          </a:p>
          <a:p>
            <a:endParaRPr lang="en-GB" alt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D6F7-A373-B84C-9A28-2D83DA7A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309E-A8F8-2144-94F1-738AEFAE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5345-DAD6-D34F-B3EE-B4355A20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946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29FA-CD59-4F4A-8183-F5A2EAC1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91FC-090B-A44E-8650-6DDFA9F9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2"/>
            <a:ext cx="7886700" cy="3598718"/>
          </a:xfrm>
        </p:spPr>
        <p:txBody>
          <a:bodyPr>
            <a:normAutofit lnSpcReduction="10000"/>
          </a:bodyPr>
          <a:lstStyle/>
          <a:p>
            <a:r>
              <a:rPr lang="en-GB" altLang="en-US" dirty="0"/>
              <a:t>Can totally-order events in a distributed system: that’s useful!</a:t>
            </a:r>
          </a:p>
          <a:p>
            <a:pPr lvl="1"/>
            <a:r>
              <a:rPr lang="en-GB" altLang="en-US" dirty="0"/>
              <a:t>We saw an application of </a:t>
            </a:r>
            <a:r>
              <a:rPr lang="en-GB" altLang="en-US" dirty="0" err="1"/>
              <a:t>Lamport</a:t>
            </a:r>
            <a:r>
              <a:rPr lang="en-GB" altLang="en-US" dirty="0"/>
              <a:t> clocks for totally-ordered multicast</a:t>
            </a:r>
          </a:p>
          <a:p>
            <a:endParaRPr lang="en-GB" altLang="en-US" dirty="0"/>
          </a:p>
          <a:p>
            <a:r>
              <a:rPr lang="en-GB" altLang="en-US" dirty="0"/>
              <a:t>But: while by construction, 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implies </a:t>
            </a:r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(b),</a:t>
            </a:r>
          </a:p>
          <a:p>
            <a:pPr lvl="1"/>
            <a:r>
              <a:rPr lang="en-GB" altLang="en-US" dirty="0"/>
              <a:t>The converse is not necessarily true:</a:t>
            </a:r>
          </a:p>
          <a:p>
            <a:pPr lvl="2"/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 does not imply 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(possibly, a || b)</a:t>
            </a:r>
          </a:p>
          <a:p>
            <a:endParaRPr lang="en-GB" alt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D6F7-A373-B84C-9A28-2D83DA7A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309E-A8F8-2144-94F1-738AEFAE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5345-DAD6-D34F-B3EE-B4355A20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080AA3-8C4C-F444-9063-6F31BD20173C}"/>
              </a:ext>
            </a:extLst>
          </p:cNvPr>
          <p:cNvSpPr txBox="1"/>
          <p:nvPr/>
        </p:nvSpPr>
        <p:spPr>
          <a:xfrm>
            <a:off x="628650" y="5272019"/>
            <a:ext cx="7886700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Can’t</a:t>
            </a:r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 use </a:t>
            </a:r>
            <a:r>
              <a:rPr lang="en-US" sz="2800" dirty="0" err="1">
                <a:latin typeface="Helvetica" pitchFamily="2" charset="0"/>
                <a:ea typeface="Helvetica Neue Medium" charset="0"/>
                <a:cs typeface="Helvetica Neue Medium" charset="0"/>
              </a:rPr>
              <a:t>Lamport</a:t>
            </a:r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 timestamps to infer </a:t>
            </a:r>
            <a:r>
              <a:rPr lang="en-US" sz="2800" dirty="0">
                <a:solidFill>
                  <a:srgbClr val="0070C0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causal relationships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 </a:t>
            </a:r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between events</a:t>
            </a:r>
          </a:p>
        </p:txBody>
      </p:sp>
    </p:spTree>
    <p:extLst>
      <p:ext uri="{BB962C8B-B14F-4D97-AF65-F5344CB8AC3E}">
        <p14:creationId xmlns:p14="http://schemas.microsoft.com/office/powerpoint/2010/main" val="4223482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5D2C9-5BE7-2D41-B2B2-2AC84EE0A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makes time synchronization hard?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FD51D-9B5C-5E46-AFAC-E9F477ABB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Quartz oscillator sensitive to temperature, age, vibration, radiation</a:t>
            </a:r>
          </a:p>
          <a:p>
            <a:pPr lvl="1"/>
            <a:r>
              <a:rPr lang="en-US" dirty="0"/>
              <a:t>Accuracy ~one part per million</a:t>
            </a:r>
          </a:p>
          <a:p>
            <a:pPr lvl="2"/>
            <a:r>
              <a:rPr lang="en-US" dirty="0"/>
              <a:t>(one second of clock drift over 12 days)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internet is:</a:t>
            </a:r>
          </a:p>
          <a:p>
            <a:pPr lvl="1"/>
            <a:r>
              <a:rPr lang="en-US" b="1" dirty="0"/>
              <a:t>Asynchronous: </a:t>
            </a:r>
            <a:r>
              <a:rPr lang="en-US" dirty="0"/>
              <a:t>arbitrary message </a:t>
            </a:r>
            <a:r>
              <a:rPr lang="en-US" dirty="0">
                <a:solidFill>
                  <a:srgbClr val="C00000"/>
                </a:solidFill>
              </a:rPr>
              <a:t>delays</a:t>
            </a:r>
          </a:p>
          <a:p>
            <a:pPr lvl="1"/>
            <a:r>
              <a:rPr lang="en-US" b="1" dirty="0"/>
              <a:t>Best-effort: </a:t>
            </a:r>
            <a:r>
              <a:rPr lang="en-US" dirty="0"/>
              <a:t>messages </a:t>
            </a:r>
            <a:r>
              <a:rPr lang="en-US" dirty="0">
                <a:solidFill>
                  <a:srgbClr val="C00000"/>
                </a:solidFill>
              </a:rPr>
              <a:t>don’t always arrive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4ADC4-E4A4-0D4E-815D-A7C95B048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29676-83D4-794F-AD6C-ACA13671B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4F4DE-9E51-8542-9C97-A819D4B88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306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Time and clocks</a:t>
            </a:r>
          </a:p>
          <a:p>
            <a:pPr lvl="1"/>
            <a:endParaRPr lang="en-US" altLang="en-US" b="1" dirty="0"/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“Wall clock time” synchronization</a:t>
            </a:r>
          </a:p>
          <a:p>
            <a:pPr lvl="2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Cristian’s algorithm, NTP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Logical Time: </a:t>
            </a:r>
            <a:r>
              <a:rPr lang="en-US" altLang="en-US" dirty="0" err="1">
                <a:solidFill>
                  <a:schemeClr val="bg2">
                    <a:lumMod val="75000"/>
                  </a:schemeClr>
                </a:solidFill>
              </a:rPr>
              <a:t>Lamport</a:t>
            </a:r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 Clocks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b="1" dirty="0"/>
              <a:t>Vector clocks</a:t>
            </a:r>
          </a:p>
          <a:p>
            <a:pPr lvl="1"/>
            <a:endParaRPr lang="en-US" altLang="en-US" dirty="0"/>
          </a:p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Primary-Back (P-B)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885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3BD1D-26A3-1448-9298-1EE2240CB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 and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21B4-6B23-EF47-ACA1-DB990462F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cs typeface="Helvetica Neue Medium" charset="0"/>
              </a:rPr>
              <a:t>Lamport</a:t>
            </a:r>
            <a:r>
              <a:rPr lang="en-US" dirty="0">
                <a:cs typeface="Helvetica Neue Medium" charset="0"/>
              </a:rPr>
              <a:t> clock timestamps do not capture causality</a:t>
            </a:r>
          </a:p>
          <a:p>
            <a:endParaRPr lang="en-US" dirty="0">
              <a:cs typeface="Helvetica Neue Medium" charset="0"/>
            </a:endParaRPr>
          </a:p>
          <a:p>
            <a:r>
              <a:rPr lang="en-US" dirty="0">
                <a:cs typeface="Helvetica Neue Medium" charset="0"/>
              </a:rPr>
              <a:t>Given two timestamps C(a) and C(z), want to know whether there’s a chain of events linking them:</a:t>
            </a:r>
          </a:p>
          <a:p>
            <a:endParaRPr lang="en-US" dirty="0">
              <a:cs typeface="Helvetica Neue Medium" charset="0"/>
            </a:endParaRPr>
          </a:p>
          <a:p>
            <a:pPr marL="0" indent="0" algn="ctr">
              <a:buNone/>
            </a:pPr>
            <a:r>
              <a:rPr lang="en-US" dirty="0">
                <a:cs typeface="Helvetica Neue Medium" charset="0"/>
              </a:rPr>
              <a:t>a </a:t>
            </a:r>
            <a:r>
              <a:rPr lang="en-US" dirty="0">
                <a:cs typeface="Helvetica Neue Medium" charset="0"/>
                <a:sym typeface="Wingdings"/>
              </a:rPr>
              <a:t> b  ...  y  z</a:t>
            </a:r>
          </a:p>
          <a:p>
            <a:pPr marL="0" indent="0" algn="ctr">
              <a:buNone/>
            </a:pPr>
            <a:endParaRPr lang="en-US" dirty="0">
              <a:cs typeface="Helvetica Neue Medium" charset="0"/>
              <a:sym typeface="Wingdings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BFCD8-D664-5B4E-B908-5E5B69AA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4A171-A311-514C-ACED-2C5B596C3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7EE24-7089-5942-A304-1F8F71004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603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E7E70-13CA-F94A-BD05-4F9E6A38F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41401-24C7-AA4B-842C-153664270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cs typeface="Helvetica Neue Medium" charset="0"/>
              </a:rPr>
              <a:t>One integer can’t order events in more than one process</a:t>
            </a:r>
          </a:p>
          <a:p>
            <a:endParaRPr lang="en-US" altLang="en-US" dirty="0">
              <a:cs typeface="Helvetica Neue Medium" charset="0"/>
            </a:endParaRPr>
          </a:p>
          <a:p>
            <a:r>
              <a:rPr lang="en-US" altLang="en-US" dirty="0">
                <a:cs typeface="Helvetica Neue Medium" charset="0"/>
              </a:rPr>
              <a:t>So, a </a:t>
            </a:r>
            <a:r>
              <a:rPr lang="en-US" altLang="en-US" dirty="0">
                <a:solidFill>
                  <a:srgbClr val="C00000"/>
                </a:solidFill>
                <a:cs typeface="Helvetica Neue Medium" charset="0"/>
              </a:rPr>
              <a:t>Vector Clock (VC) </a:t>
            </a:r>
            <a:r>
              <a:rPr lang="en-US" altLang="en-US" dirty="0">
                <a:cs typeface="Helvetica Neue Medium" charset="0"/>
              </a:rPr>
              <a:t>is a vector of integers, one entry for each process in the entire distributed system</a:t>
            </a:r>
          </a:p>
          <a:p>
            <a:endParaRPr lang="en-US" altLang="en-US" dirty="0">
              <a:cs typeface="Helvetica Neue Medium" charset="0"/>
            </a:endParaRPr>
          </a:p>
          <a:p>
            <a:pPr lvl="1"/>
            <a:r>
              <a:rPr lang="en-US" altLang="en-US" dirty="0">
                <a:cs typeface="Helvetica Neue Medium" charset="0"/>
              </a:rPr>
              <a:t>Label event e with VC(e) = [c</a:t>
            </a:r>
            <a:r>
              <a:rPr lang="en-US" altLang="en-US" baseline="-25000" dirty="0">
                <a:cs typeface="Helvetica Neue Medium" charset="0"/>
              </a:rPr>
              <a:t>1</a:t>
            </a:r>
            <a:r>
              <a:rPr lang="en-US" altLang="en-US" dirty="0">
                <a:cs typeface="Helvetica Neue Medium" charset="0"/>
              </a:rPr>
              <a:t>, c</a:t>
            </a:r>
            <a:r>
              <a:rPr lang="en-US" altLang="en-US" baseline="-25000" dirty="0">
                <a:cs typeface="Helvetica Neue Medium" charset="0"/>
              </a:rPr>
              <a:t>2</a:t>
            </a:r>
            <a:r>
              <a:rPr lang="en-US" altLang="en-US" dirty="0">
                <a:cs typeface="Helvetica Neue Medium" charset="0"/>
              </a:rPr>
              <a:t> …,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n</a:t>
            </a:r>
            <a:r>
              <a:rPr lang="en-US" altLang="en-US" dirty="0">
                <a:cs typeface="Helvetica Neue Medium" charset="0"/>
              </a:rPr>
              <a:t>]</a:t>
            </a:r>
          </a:p>
          <a:p>
            <a:pPr lvl="2"/>
            <a:r>
              <a:rPr lang="en-US" altLang="en-US" dirty="0">
                <a:cs typeface="Helvetica Neue Medium" charset="0"/>
              </a:rPr>
              <a:t>Each entry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 is a count of events in process k that causally precede e</a:t>
            </a:r>
          </a:p>
          <a:p>
            <a:pPr lvl="2"/>
            <a:endParaRPr lang="en-US" altLang="en-US" dirty="0">
              <a:cs typeface="Helvetica Neue Medium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08AD7-BCBA-384D-8241-A48B7C2D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66531-D540-CC4C-A953-97B7E315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DF65A-E829-E648-B6DB-C2A79B88B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439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8DA37-75AF-E740-B8E9-C460B71EE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Update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7EB57-DA74-1248-99DE-7642F0F67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283755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cs typeface="Helvetica Neue Medium" charset="0"/>
              </a:rPr>
              <a:t>Initially, all vectors are [0, 0, …, 0]</a:t>
            </a:r>
          </a:p>
          <a:p>
            <a:endParaRPr lang="en-US" altLang="en-US" dirty="0">
              <a:cs typeface="Helvetica Neue Medium" charset="0"/>
            </a:endParaRPr>
          </a:p>
          <a:p>
            <a:r>
              <a:rPr lang="en-US" altLang="en-US" dirty="0">
                <a:cs typeface="Helvetica Neue Medium" charset="0"/>
              </a:rPr>
              <a:t>Two update rules:</a:t>
            </a:r>
          </a:p>
          <a:p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dirty="0">
                <a:cs typeface="Helvetica Neue Medium" charset="0"/>
              </a:rPr>
              <a:t>For each local event on process </a:t>
            </a:r>
            <a:r>
              <a:rPr lang="en-US" altLang="en-US" dirty="0" err="1">
                <a:cs typeface="Helvetica Neue Medium" charset="0"/>
              </a:rPr>
              <a:t>i</a:t>
            </a:r>
            <a:r>
              <a:rPr lang="en-US" altLang="en-US" dirty="0">
                <a:cs typeface="Helvetica Neue Medium" charset="0"/>
              </a:rPr>
              <a:t>, increment local entry c</a:t>
            </a:r>
            <a:r>
              <a:rPr lang="en-US" altLang="en-US" baseline="-25000" dirty="0">
                <a:cs typeface="Helvetica Neue Medium" charset="0"/>
              </a:rPr>
              <a:t>i</a:t>
            </a:r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altLang="en-US" dirty="0">
              <a:cs typeface="Helvetica Neue Medium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7D52F-2213-D54A-961C-DA46B888F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D614A-1C92-EF4B-856F-1F09F0860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400A5-CA55-214D-BA3A-72F132DD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107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8DA37-75AF-E740-B8E9-C460B71EE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Update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7EB57-DA74-1248-99DE-7642F0F67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>
                <a:cs typeface="Helvetica Neue Medium" charset="0"/>
              </a:rPr>
              <a:t>Initially, all vectors are [0, 0, …, 0]</a:t>
            </a:r>
          </a:p>
          <a:p>
            <a:endParaRPr lang="en-US" altLang="en-US" dirty="0">
              <a:cs typeface="Helvetica Neue Medium" charset="0"/>
            </a:endParaRPr>
          </a:p>
          <a:p>
            <a:r>
              <a:rPr lang="en-US" altLang="en-US" dirty="0">
                <a:cs typeface="Helvetica Neue Medium" charset="0"/>
              </a:rPr>
              <a:t>Two update rules:</a:t>
            </a:r>
          </a:p>
          <a:p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dirty="0">
                <a:cs typeface="Helvetica Neue Medium" charset="0"/>
              </a:rPr>
              <a:t>For each local event on process </a:t>
            </a:r>
            <a:r>
              <a:rPr lang="en-US" altLang="en-US" dirty="0" err="1">
                <a:cs typeface="Helvetica Neue Medium" charset="0"/>
              </a:rPr>
              <a:t>i</a:t>
            </a:r>
            <a:r>
              <a:rPr lang="en-US" altLang="en-US" dirty="0">
                <a:cs typeface="Helvetica Neue Medium" charset="0"/>
              </a:rPr>
              <a:t>, increment local entry c</a:t>
            </a:r>
            <a:r>
              <a:rPr lang="en-US" altLang="en-US" baseline="-25000" dirty="0">
                <a:cs typeface="Helvetica Neue Medium" charset="0"/>
              </a:rPr>
              <a:t>i</a:t>
            </a:r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dirty="0">
                <a:cs typeface="Helvetica Neue Medium" charset="0"/>
              </a:rPr>
              <a:t>If process j receives message with vector [d</a:t>
            </a:r>
            <a:r>
              <a:rPr lang="en-US" altLang="en-US" baseline="-25000" dirty="0">
                <a:cs typeface="Helvetica Neue Medium" charset="0"/>
              </a:rPr>
              <a:t>1</a:t>
            </a:r>
            <a:r>
              <a:rPr lang="en-US" altLang="en-US" dirty="0">
                <a:cs typeface="Helvetica Neue Medium" charset="0"/>
              </a:rPr>
              <a:t>, d</a:t>
            </a:r>
            <a:r>
              <a:rPr lang="en-US" altLang="en-US" baseline="-25000" dirty="0">
                <a:cs typeface="Helvetica Neue Medium" charset="0"/>
              </a:rPr>
              <a:t>2</a:t>
            </a:r>
            <a:r>
              <a:rPr lang="en-US" altLang="en-US" dirty="0">
                <a:cs typeface="Helvetica Neue Medium" charset="0"/>
              </a:rPr>
              <a:t>, …, </a:t>
            </a:r>
            <a:r>
              <a:rPr lang="en-US" altLang="en-US" dirty="0" err="1">
                <a:cs typeface="Helvetica Neue Medium" charset="0"/>
              </a:rPr>
              <a:t>d</a:t>
            </a:r>
            <a:r>
              <a:rPr lang="en-US" altLang="en-US" baseline="-25000" dirty="0" err="1">
                <a:cs typeface="Helvetica Neue Medium" charset="0"/>
              </a:rPr>
              <a:t>n</a:t>
            </a:r>
            <a:r>
              <a:rPr lang="en-US" altLang="en-US" dirty="0">
                <a:cs typeface="Helvetica Neue Medium" charset="0"/>
              </a:rPr>
              <a:t>]:</a:t>
            </a:r>
          </a:p>
          <a:p>
            <a:pPr lvl="1"/>
            <a:r>
              <a:rPr lang="en-US" altLang="en-US" dirty="0">
                <a:cs typeface="Helvetica Neue Medium" charset="0"/>
              </a:rPr>
              <a:t>Set each local entry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 = max{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, </a:t>
            </a:r>
            <a:r>
              <a:rPr lang="en-US" altLang="en-US" dirty="0" err="1">
                <a:cs typeface="Helvetica Neue Medium" charset="0"/>
              </a:rPr>
              <a:t>d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}</a:t>
            </a:r>
          </a:p>
          <a:p>
            <a:pPr lvl="1"/>
            <a:r>
              <a:rPr lang="en-US" altLang="en-US" dirty="0">
                <a:cs typeface="Helvetica Neue Medium" charset="0"/>
              </a:rPr>
              <a:t>Increment local entry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j</a:t>
            </a:r>
            <a:endParaRPr lang="en-US" altLang="en-US" baseline="-25000" dirty="0">
              <a:cs typeface="Helvetica Neue Medium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7D52F-2213-D54A-961C-DA46B888F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D614A-1C92-EF4B-856F-1F09F0860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400A5-CA55-214D-BA3A-72F132DD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84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65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671361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238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66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1"/>
            <a:ext cx="5461958" cy="2050820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8967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67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1"/>
            <a:ext cx="5461958" cy="2050820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CA67B-19E6-AA49-93A9-0F92C63C717B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</p:spTree>
    <p:extLst>
      <p:ext uri="{BB962C8B-B14F-4D97-AF65-F5344CB8AC3E}">
        <p14:creationId xmlns:p14="http://schemas.microsoft.com/office/powerpoint/2010/main" val="32757906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68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1"/>
            <a:ext cx="5461958" cy="2050820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CA67B-19E6-AA49-93A9-0F92C63C717B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2E6461-9B57-3547-89EC-698FCF6BF199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</p:spTree>
    <p:extLst>
      <p:ext uri="{BB962C8B-B14F-4D97-AF65-F5344CB8AC3E}">
        <p14:creationId xmlns:p14="http://schemas.microsoft.com/office/powerpoint/2010/main" val="364082222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69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199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Time and clocks</a:t>
            </a:r>
          </a:p>
          <a:p>
            <a:pPr lvl="1"/>
            <a:endParaRPr lang="en-US" altLang="en-US" b="1" dirty="0"/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b="1" dirty="0"/>
              <a:t>“Wall clock time” synchronization</a:t>
            </a:r>
          </a:p>
          <a:p>
            <a:pPr lvl="2"/>
            <a:r>
              <a:rPr lang="en-US" altLang="en-US" b="1" dirty="0"/>
              <a:t>Cristian’s algorithm, NTP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Logical Time: </a:t>
            </a:r>
            <a:r>
              <a:rPr lang="en-US" altLang="en-US" dirty="0" err="1"/>
              <a:t>Lamport</a:t>
            </a:r>
            <a:r>
              <a:rPr lang="en-US" altLang="en-US" dirty="0"/>
              <a:t> Clocks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Vector clocks</a:t>
            </a:r>
          </a:p>
          <a:p>
            <a:pPr lvl="1"/>
            <a:endParaRPr lang="en-US" altLang="en-US" dirty="0"/>
          </a:p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Primary-Back (P-B)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968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70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B88D27-3443-B642-B093-E8303F356550}"/>
              </a:ext>
            </a:extLst>
          </p:cNvPr>
          <p:cNvSpPr txBox="1"/>
          <p:nvPr/>
        </p:nvSpPr>
        <p:spPr>
          <a:xfrm rot="1111883">
            <a:off x="6227310" y="306546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758591-F117-AC47-BF7D-995A6DC168BD}"/>
              </a:ext>
            </a:extLst>
          </p:cNvPr>
          <p:cNvSpPr txBox="1"/>
          <p:nvPr/>
        </p:nvSpPr>
        <p:spPr>
          <a:xfrm>
            <a:off x="7222253" y="3026686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</p:spTree>
    <p:extLst>
      <p:ext uri="{BB962C8B-B14F-4D97-AF65-F5344CB8AC3E}">
        <p14:creationId xmlns:p14="http://schemas.microsoft.com/office/powerpoint/2010/main" val="61049993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71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B88D27-3443-B642-B093-E8303F356550}"/>
              </a:ext>
            </a:extLst>
          </p:cNvPr>
          <p:cNvSpPr txBox="1"/>
          <p:nvPr/>
        </p:nvSpPr>
        <p:spPr>
          <a:xfrm rot="1111883">
            <a:off x="6227310" y="306546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758591-F117-AC47-BF7D-995A6DC168BD}"/>
              </a:ext>
            </a:extLst>
          </p:cNvPr>
          <p:cNvSpPr txBox="1"/>
          <p:nvPr/>
        </p:nvSpPr>
        <p:spPr>
          <a:xfrm>
            <a:off x="7222253" y="3026686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5E6519-133E-3940-ABA2-C07AA6AEF19D}"/>
              </a:ext>
            </a:extLst>
          </p:cNvPr>
          <p:cNvSpPr txBox="1"/>
          <p:nvPr/>
        </p:nvSpPr>
        <p:spPr>
          <a:xfrm>
            <a:off x="7214057" y="3557540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</p:spTree>
    <p:extLst>
      <p:ext uri="{BB962C8B-B14F-4D97-AF65-F5344CB8AC3E}">
        <p14:creationId xmlns:p14="http://schemas.microsoft.com/office/powerpoint/2010/main" val="411451557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72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BB01D3-6CF4-0C4D-A2A8-42C58DA37A62}"/>
              </a:ext>
            </a:extLst>
          </p:cNvPr>
          <p:cNvSpPr txBox="1"/>
          <p:nvPr/>
        </p:nvSpPr>
        <p:spPr>
          <a:xfrm rot="1111883">
            <a:off x="6227310" y="306546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D3FE9DF-9286-F641-A6C3-B539AC4940C2}"/>
              </a:ext>
            </a:extLst>
          </p:cNvPr>
          <p:cNvSpPr txBox="1"/>
          <p:nvPr/>
        </p:nvSpPr>
        <p:spPr>
          <a:xfrm>
            <a:off x="7222253" y="3026686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18CA1A5-B16E-894A-AE89-6C1166245683}"/>
              </a:ext>
            </a:extLst>
          </p:cNvPr>
          <p:cNvSpPr txBox="1"/>
          <p:nvPr/>
        </p:nvSpPr>
        <p:spPr>
          <a:xfrm>
            <a:off x="7214057" y="3557540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2FB7AF7-C5F4-474C-90A1-6606A7072CBB}"/>
              </a:ext>
            </a:extLst>
          </p:cNvPr>
          <p:cNvSpPr txBox="1"/>
          <p:nvPr/>
        </p:nvSpPr>
        <p:spPr>
          <a:xfrm>
            <a:off x="8264775" y="408592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[2,2,2]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22E18C-9B11-2840-84FF-5DB49C2064EF}"/>
              </a:ext>
            </a:extLst>
          </p:cNvPr>
          <p:cNvSpPr txBox="1"/>
          <p:nvPr/>
        </p:nvSpPr>
        <p:spPr>
          <a:xfrm>
            <a:off x="8257935" y="2403845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[0,0,1]</a:t>
            </a:r>
            <a:endParaRPr lang="en-US" sz="1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D5EA0A8-AAFB-AF4C-B507-A5BFA78F5632}"/>
              </a:ext>
            </a:extLst>
          </p:cNvPr>
          <p:cNvSpPr txBox="1"/>
          <p:nvPr/>
        </p:nvSpPr>
        <p:spPr>
          <a:xfrm rot="1188144">
            <a:off x="7256027" y="4115515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2063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B13F8-D25C-174C-AF59-FF1C2E641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timestamps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610EE-00C1-934D-B673-F71D8CF1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Helvetica Neue Medium" charset="0"/>
              </a:rPr>
              <a:t>Rule for comparing vector timestamps: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=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=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&lt;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≤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 and V(a) ≠ V(b)</a:t>
            </a:r>
          </a:p>
          <a:p>
            <a:endParaRPr lang="en-US" dirty="0">
              <a:cs typeface="Helvetica Neue Medium" charset="0"/>
            </a:endParaRPr>
          </a:p>
          <a:p>
            <a:r>
              <a:rPr lang="en-US" dirty="0">
                <a:cs typeface="Helvetica Neue Medium" charset="0"/>
              </a:rPr>
              <a:t>Concurrency: 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|| V(b) if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&lt; b</a:t>
            </a:r>
            <a:r>
              <a:rPr lang="en-US" baseline="-25000" dirty="0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and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 &gt;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, some </a:t>
            </a:r>
            <a:r>
              <a:rPr lang="en-US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, j</a:t>
            </a:r>
          </a:p>
          <a:p>
            <a:endParaRPr lang="en-US" dirty="0">
              <a:cs typeface="Helvetica Neue Medium" charset="0"/>
            </a:endParaRP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A49B3-ABA0-E44C-A8B8-097367181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6E57E-A08C-E84A-BE2E-14B5B228B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6B633-069C-0744-B151-A9581DD47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5371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926F-BDD2-6946-AA69-43346BD57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clocks capture causality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1900D-5F38-BE4E-8CCC-789F8702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B3032-FDB4-E643-89A4-AF3FCFD17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DA11B-CC42-3045-B9E6-0F7078AF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74</a:t>
            </a:fld>
            <a:endParaRPr lang="en-US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F43399CD-0B12-7543-9FCC-97CC83290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9738"/>
            <a:ext cx="7886700" cy="214940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400" spc="0" dirty="0">
                <a:cs typeface="Helvetica Neue Medium" charset="0"/>
              </a:rPr>
              <a:t>V(w) &lt; V(z) then there is a chain of events linked by </a:t>
            </a:r>
            <a:br>
              <a:rPr lang="en-US" sz="2400" spc="0" dirty="0">
                <a:cs typeface="Helvetica Neue Medium" charset="0"/>
              </a:rPr>
            </a:br>
            <a:r>
              <a:rPr lang="en-US" sz="2400" spc="0" dirty="0">
                <a:cs typeface="Helvetica Neue Medium" charset="0"/>
              </a:rPr>
              <a:t>                  Happens-Before (</a:t>
            </a:r>
            <a:r>
              <a:rPr lang="en-US" sz="2400" spc="0" dirty="0">
                <a:cs typeface="Helvetica Neue Medium" charset="0"/>
                <a:sym typeface="Wingdings"/>
              </a:rPr>
              <a:t>) between a and z</a:t>
            </a:r>
          </a:p>
          <a:p>
            <a:pPr>
              <a:buClr>
                <a:schemeClr val="tx1"/>
              </a:buClr>
            </a:pPr>
            <a:endParaRPr lang="en-US" sz="2400" spc="0" dirty="0">
              <a:cs typeface="Helvetica Neue Medium" charset="0"/>
              <a:sym typeface="Wingding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957923-43EC-7845-8C4A-7FF53B6E7727}"/>
              </a:ext>
            </a:extLst>
          </p:cNvPr>
          <p:cNvCxnSpPr/>
          <p:nvPr/>
        </p:nvCxnSpPr>
        <p:spPr>
          <a:xfrm>
            <a:off x="2128471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4284F9-E97A-E442-AE3E-F12F395FA4A6}"/>
              </a:ext>
            </a:extLst>
          </p:cNvPr>
          <p:cNvCxnSpPr/>
          <p:nvPr/>
        </p:nvCxnSpPr>
        <p:spPr>
          <a:xfrm>
            <a:off x="4785459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D43CA1F-160E-364C-96CF-42FC0D1408ED}"/>
              </a:ext>
            </a:extLst>
          </p:cNvPr>
          <p:cNvSpPr/>
          <p:nvPr/>
        </p:nvSpPr>
        <p:spPr>
          <a:xfrm>
            <a:off x="2061459" y="43088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21C86A8-D478-EC4B-938D-0FA49435B133}"/>
              </a:ext>
            </a:extLst>
          </p:cNvPr>
          <p:cNvSpPr/>
          <p:nvPr/>
        </p:nvSpPr>
        <p:spPr>
          <a:xfrm>
            <a:off x="2061459" y="483031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13061C-D41E-4F46-BB5E-60EBBE533184}"/>
              </a:ext>
            </a:extLst>
          </p:cNvPr>
          <p:cNvSpPr txBox="1"/>
          <p:nvPr/>
        </p:nvSpPr>
        <p:spPr>
          <a:xfrm>
            <a:off x="1711640" y="46421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x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72E785-CB2C-0448-94DD-5E8FECF15B41}"/>
              </a:ext>
            </a:extLst>
          </p:cNvPr>
          <p:cNvSpPr/>
          <p:nvPr/>
        </p:nvSpPr>
        <p:spPr>
          <a:xfrm>
            <a:off x="4715681" y="535346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010B16-A679-3047-BDAA-05532B777DCB}"/>
              </a:ext>
            </a:extLst>
          </p:cNvPr>
          <p:cNvSpPr txBox="1"/>
          <p:nvPr/>
        </p:nvSpPr>
        <p:spPr>
          <a:xfrm>
            <a:off x="4394059" y="5334008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CDC86D-7634-DA47-ADA1-C8E00347915B}"/>
              </a:ext>
            </a:extLst>
          </p:cNvPr>
          <p:cNvCxnSpPr>
            <a:stCxn id="11" idx="6"/>
            <a:endCxn id="13" idx="2"/>
          </p:cNvCxnSpPr>
          <p:nvPr/>
        </p:nvCxnSpPr>
        <p:spPr>
          <a:xfrm>
            <a:off x="2198979" y="4899070"/>
            <a:ext cx="2516702" cy="523152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762E35D2-DF6C-CD40-9C71-218E47B52079}"/>
              </a:ext>
            </a:extLst>
          </p:cNvPr>
          <p:cNvSpPr/>
          <p:nvPr/>
        </p:nvSpPr>
        <p:spPr>
          <a:xfrm>
            <a:off x="4715681" y="607695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5EC405-2145-AE41-A654-7F3EBF5C344D}"/>
              </a:ext>
            </a:extLst>
          </p:cNvPr>
          <p:cNvSpPr txBox="1"/>
          <p:nvPr/>
        </p:nvSpPr>
        <p:spPr>
          <a:xfrm>
            <a:off x="783702" y="4098106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051FF0-A161-0E4E-BDF8-A6A11F67DAC1}"/>
              </a:ext>
            </a:extLst>
          </p:cNvPr>
          <p:cNvSpPr txBox="1"/>
          <p:nvPr/>
        </p:nvSpPr>
        <p:spPr>
          <a:xfrm>
            <a:off x="712637" y="4668238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 Neue Medium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7AA52A-408C-2843-A6C4-4FF611F17287}"/>
              </a:ext>
            </a:extLst>
          </p:cNvPr>
          <p:cNvSpPr txBox="1"/>
          <p:nvPr/>
        </p:nvSpPr>
        <p:spPr>
          <a:xfrm>
            <a:off x="4852241" y="5191390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E76EB8-E52F-3843-9E0F-D1A23D72440F}"/>
              </a:ext>
            </a:extLst>
          </p:cNvPr>
          <p:cNvSpPr txBox="1"/>
          <p:nvPr/>
        </p:nvSpPr>
        <p:spPr>
          <a:xfrm>
            <a:off x="4838238" y="5862366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7E806C-8D9A-7F45-90D9-842A7A76B53B}"/>
              </a:ext>
            </a:extLst>
          </p:cNvPr>
          <p:cNvSpPr txBox="1"/>
          <p:nvPr/>
        </p:nvSpPr>
        <p:spPr>
          <a:xfrm>
            <a:off x="1679201" y="4098105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w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62BF1-DA74-A247-81F2-D0B37DCDDC37}"/>
              </a:ext>
            </a:extLst>
          </p:cNvPr>
          <p:cNvSpPr txBox="1"/>
          <p:nvPr/>
        </p:nvSpPr>
        <p:spPr>
          <a:xfrm>
            <a:off x="4364677" y="585374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z</a:t>
            </a:r>
          </a:p>
        </p:txBody>
      </p:sp>
      <p:sp>
        <p:nvSpPr>
          <p:cNvPr id="23" name="Process 22">
            <a:extLst>
              <a:ext uri="{FF2B5EF4-FFF2-40B4-BE49-F238E27FC236}">
                <a16:creationId xmlns:a16="http://schemas.microsoft.com/office/drawing/2014/main" id="{FAA76869-957E-D840-850D-A93435E242F1}"/>
              </a:ext>
            </a:extLst>
          </p:cNvPr>
          <p:cNvSpPr/>
          <p:nvPr/>
        </p:nvSpPr>
        <p:spPr>
          <a:xfrm>
            <a:off x="1832895" y="3472895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24" name="Process 23">
            <a:extLst>
              <a:ext uri="{FF2B5EF4-FFF2-40B4-BE49-F238E27FC236}">
                <a16:creationId xmlns:a16="http://schemas.microsoft.com/office/drawing/2014/main" id="{57B5854F-682E-F545-9AD4-31626B20D93A}"/>
              </a:ext>
            </a:extLst>
          </p:cNvPr>
          <p:cNvSpPr/>
          <p:nvPr/>
        </p:nvSpPr>
        <p:spPr>
          <a:xfrm>
            <a:off x="4487213" y="3471735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5" name="Process 24">
            <a:extLst>
              <a:ext uri="{FF2B5EF4-FFF2-40B4-BE49-F238E27FC236}">
                <a16:creationId xmlns:a16="http://schemas.microsoft.com/office/drawing/2014/main" id="{3E834711-B904-2A46-877F-520CCE42BAA3}"/>
              </a:ext>
            </a:extLst>
          </p:cNvPr>
          <p:cNvSpPr/>
          <p:nvPr/>
        </p:nvSpPr>
        <p:spPr>
          <a:xfrm>
            <a:off x="7156566" y="3470577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9E0585-8D3D-2948-8625-AF24E12415B2}"/>
              </a:ext>
            </a:extLst>
          </p:cNvPr>
          <p:cNvCxnSpPr/>
          <p:nvPr/>
        </p:nvCxnSpPr>
        <p:spPr>
          <a:xfrm>
            <a:off x="7448454" y="4053196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6EB8B6-F8FD-8B4B-93A3-E35EBD41AC72}"/>
              </a:ext>
            </a:extLst>
          </p:cNvPr>
          <p:cNvCxnSpPr>
            <a:stCxn id="13" idx="4"/>
            <a:endCxn id="16" idx="0"/>
          </p:cNvCxnSpPr>
          <p:nvPr/>
        </p:nvCxnSpPr>
        <p:spPr>
          <a:xfrm>
            <a:off x="4784441" y="5490983"/>
            <a:ext cx="0" cy="585969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0E144C-2398-AC43-93DD-91DA6F1CF4D7}"/>
              </a:ext>
            </a:extLst>
          </p:cNvPr>
          <p:cNvCxnSpPr>
            <a:stCxn id="10" idx="4"/>
            <a:endCxn id="11" idx="0"/>
          </p:cNvCxnSpPr>
          <p:nvPr/>
        </p:nvCxnSpPr>
        <p:spPr>
          <a:xfrm>
            <a:off x="2130219" y="4446384"/>
            <a:ext cx="0" cy="383927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91610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926F-BDD2-6946-AA69-43346BD57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clocks capture causality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1900D-5F38-BE4E-8CCC-789F8702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B3032-FDB4-E643-89A4-AF3FCFD17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DA11B-CC42-3045-B9E6-0F7078AF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F43399CD-0B12-7543-9FCC-97CC83290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9738"/>
            <a:ext cx="7886700" cy="214940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400" spc="0" dirty="0">
                <a:cs typeface="Helvetica Neue Medium" charset="0"/>
              </a:rPr>
              <a:t>V(w) &lt; V(z) then there is a chain of events linked by </a:t>
            </a:r>
            <a:br>
              <a:rPr lang="en-US" sz="2400" spc="0" dirty="0">
                <a:cs typeface="Helvetica Neue Medium" charset="0"/>
              </a:rPr>
            </a:br>
            <a:r>
              <a:rPr lang="en-US" sz="2400" spc="0" dirty="0">
                <a:cs typeface="Helvetica Neue Medium" charset="0"/>
              </a:rPr>
              <a:t>                  Happens-Before (</a:t>
            </a:r>
            <a:r>
              <a:rPr lang="en-US" sz="2400" spc="0" dirty="0">
                <a:cs typeface="Helvetica Neue Medium" charset="0"/>
                <a:sym typeface="Wingdings"/>
              </a:rPr>
              <a:t>) between a and z</a:t>
            </a:r>
          </a:p>
          <a:p>
            <a:pPr>
              <a:buClr>
                <a:schemeClr val="tx1"/>
              </a:buClr>
            </a:pPr>
            <a:endParaRPr lang="en-US" sz="2400" spc="0" dirty="0">
              <a:cs typeface="Helvetica Neue Medium" charset="0"/>
              <a:sym typeface="Wingdings"/>
            </a:endParaRPr>
          </a:p>
          <a:p>
            <a:pPr>
              <a:buClr>
                <a:schemeClr val="tx1"/>
              </a:buClr>
            </a:pPr>
            <a:r>
              <a:rPr lang="en-US" sz="2400" spc="0" dirty="0">
                <a:cs typeface="Helvetica Neue Medium" charset="0"/>
              </a:rPr>
              <a:t>V(</a:t>
            </a:r>
            <a:r>
              <a:rPr lang="en-US" sz="2400" spc="0" dirty="0">
                <a:solidFill>
                  <a:srgbClr val="E77500"/>
                </a:solidFill>
                <a:cs typeface="Helvetica Neue Medium" charset="0"/>
              </a:rPr>
              <a:t>a</a:t>
            </a:r>
            <a:r>
              <a:rPr lang="en-US" sz="2400" spc="0" dirty="0">
                <a:cs typeface="Helvetica Neue Medium" charset="0"/>
              </a:rPr>
              <a:t>) || V(w) then there is </a:t>
            </a:r>
            <a:r>
              <a:rPr lang="en-US" sz="2400" spc="0" dirty="0">
                <a:solidFill>
                  <a:srgbClr val="E77500"/>
                </a:solidFill>
                <a:cs typeface="Helvetica Neue Medium" charset="0"/>
              </a:rPr>
              <a:t>no</a:t>
            </a:r>
            <a:r>
              <a:rPr lang="en-US" sz="2400" spc="0" dirty="0">
                <a:cs typeface="Helvetica Neue Medium" charset="0"/>
              </a:rPr>
              <a:t> such chain of events between a and w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957923-43EC-7845-8C4A-7FF53B6E7727}"/>
              </a:ext>
            </a:extLst>
          </p:cNvPr>
          <p:cNvCxnSpPr/>
          <p:nvPr/>
        </p:nvCxnSpPr>
        <p:spPr>
          <a:xfrm>
            <a:off x="2128471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4284F9-E97A-E442-AE3E-F12F395FA4A6}"/>
              </a:ext>
            </a:extLst>
          </p:cNvPr>
          <p:cNvCxnSpPr/>
          <p:nvPr/>
        </p:nvCxnSpPr>
        <p:spPr>
          <a:xfrm>
            <a:off x="4785459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D43CA1F-160E-364C-96CF-42FC0D1408ED}"/>
              </a:ext>
            </a:extLst>
          </p:cNvPr>
          <p:cNvSpPr/>
          <p:nvPr/>
        </p:nvSpPr>
        <p:spPr>
          <a:xfrm>
            <a:off x="2061459" y="43088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21C86A8-D478-EC4B-938D-0FA49435B133}"/>
              </a:ext>
            </a:extLst>
          </p:cNvPr>
          <p:cNvSpPr/>
          <p:nvPr/>
        </p:nvSpPr>
        <p:spPr>
          <a:xfrm>
            <a:off x="2061459" y="483031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13061C-D41E-4F46-BB5E-60EBBE533184}"/>
              </a:ext>
            </a:extLst>
          </p:cNvPr>
          <p:cNvSpPr txBox="1"/>
          <p:nvPr/>
        </p:nvSpPr>
        <p:spPr>
          <a:xfrm>
            <a:off x="1711640" y="46421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x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72E785-CB2C-0448-94DD-5E8FECF15B41}"/>
              </a:ext>
            </a:extLst>
          </p:cNvPr>
          <p:cNvSpPr/>
          <p:nvPr/>
        </p:nvSpPr>
        <p:spPr>
          <a:xfrm>
            <a:off x="4715681" y="535346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010B16-A679-3047-BDAA-05532B777DCB}"/>
              </a:ext>
            </a:extLst>
          </p:cNvPr>
          <p:cNvSpPr txBox="1"/>
          <p:nvPr/>
        </p:nvSpPr>
        <p:spPr>
          <a:xfrm>
            <a:off x="4394059" y="5334008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CDC86D-7634-DA47-ADA1-C8E00347915B}"/>
              </a:ext>
            </a:extLst>
          </p:cNvPr>
          <p:cNvCxnSpPr>
            <a:stCxn id="11" idx="6"/>
            <a:endCxn id="13" idx="2"/>
          </p:cNvCxnSpPr>
          <p:nvPr/>
        </p:nvCxnSpPr>
        <p:spPr>
          <a:xfrm>
            <a:off x="2198979" y="4899070"/>
            <a:ext cx="2516702" cy="523152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762E35D2-DF6C-CD40-9C71-218E47B52079}"/>
              </a:ext>
            </a:extLst>
          </p:cNvPr>
          <p:cNvSpPr/>
          <p:nvPr/>
        </p:nvSpPr>
        <p:spPr>
          <a:xfrm>
            <a:off x="4715681" y="607695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5EC405-2145-AE41-A654-7F3EBF5C344D}"/>
              </a:ext>
            </a:extLst>
          </p:cNvPr>
          <p:cNvSpPr txBox="1"/>
          <p:nvPr/>
        </p:nvSpPr>
        <p:spPr>
          <a:xfrm>
            <a:off x="783702" y="4098106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051FF0-A161-0E4E-BDF8-A6A11F67DAC1}"/>
              </a:ext>
            </a:extLst>
          </p:cNvPr>
          <p:cNvSpPr txBox="1"/>
          <p:nvPr/>
        </p:nvSpPr>
        <p:spPr>
          <a:xfrm>
            <a:off x="712637" y="4668238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 Neue Medium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7AA52A-408C-2843-A6C4-4FF611F17287}"/>
              </a:ext>
            </a:extLst>
          </p:cNvPr>
          <p:cNvSpPr txBox="1"/>
          <p:nvPr/>
        </p:nvSpPr>
        <p:spPr>
          <a:xfrm>
            <a:off x="4852241" y="5191390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E76EB8-E52F-3843-9E0F-D1A23D72440F}"/>
              </a:ext>
            </a:extLst>
          </p:cNvPr>
          <p:cNvSpPr txBox="1"/>
          <p:nvPr/>
        </p:nvSpPr>
        <p:spPr>
          <a:xfrm>
            <a:off x="4838238" y="5862366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7E806C-8D9A-7F45-90D9-842A7A76B53B}"/>
              </a:ext>
            </a:extLst>
          </p:cNvPr>
          <p:cNvSpPr txBox="1"/>
          <p:nvPr/>
        </p:nvSpPr>
        <p:spPr>
          <a:xfrm>
            <a:off x="1679201" y="4098105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w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62BF1-DA74-A247-81F2-D0B37DCDDC37}"/>
              </a:ext>
            </a:extLst>
          </p:cNvPr>
          <p:cNvSpPr txBox="1"/>
          <p:nvPr/>
        </p:nvSpPr>
        <p:spPr>
          <a:xfrm>
            <a:off x="4364677" y="585374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z</a:t>
            </a:r>
          </a:p>
        </p:txBody>
      </p:sp>
      <p:sp>
        <p:nvSpPr>
          <p:cNvPr id="23" name="Process 22">
            <a:extLst>
              <a:ext uri="{FF2B5EF4-FFF2-40B4-BE49-F238E27FC236}">
                <a16:creationId xmlns:a16="http://schemas.microsoft.com/office/drawing/2014/main" id="{FAA76869-957E-D840-850D-A93435E242F1}"/>
              </a:ext>
            </a:extLst>
          </p:cNvPr>
          <p:cNvSpPr/>
          <p:nvPr/>
        </p:nvSpPr>
        <p:spPr>
          <a:xfrm>
            <a:off x="1832895" y="3472895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24" name="Process 23">
            <a:extLst>
              <a:ext uri="{FF2B5EF4-FFF2-40B4-BE49-F238E27FC236}">
                <a16:creationId xmlns:a16="http://schemas.microsoft.com/office/drawing/2014/main" id="{57B5854F-682E-F545-9AD4-31626B20D93A}"/>
              </a:ext>
            </a:extLst>
          </p:cNvPr>
          <p:cNvSpPr/>
          <p:nvPr/>
        </p:nvSpPr>
        <p:spPr>
          <a:xfrm>
            <a:off x="4487213" y="3471735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5" name="Process 24">
            <a:extLst>
              <a:ext uri="{FF2B5EF4-FFF2-40B4-BE49-F238E27FC236}">
                <a16:creationId xmlns:a16="http://schemas.microsoft.com/office/drawing/2014/main" id="{3E834711-B904-2A46-877F-520CCE42BAA3}"/>
              </a:ext>
            </a:extLst>
          </p:cNvPr>
          <p:cNvSpPr/>
          <p:nvPr/>
        </p:nvSpPr>
        <p:spPr>
          <a:xfrm>
            <a:off x="7156566" y="3470577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9E0585-8D3D-2948-8625-AF24E12415B2}"/>
              </a:ext>
            </a:extLst>
          </p:cNvPr>
          <p:cNvCxnSpPr/>
          <p:nvPr/>
        </p:nvCxnSpPr>
        <p:spPr>
          <a:xfrm>
            <a:off x="7448454" y="4053196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6EB8B6-F8FD-8B4B-93A3-E35EBD41AC72}"/>
              </a:ext>
            </a:extLst>
          </p:cNvPr>
          <p:cNvCxnSpPr>
            <a:stCxn id="13" idx="4"/>
            <a:endCxn id="16" idx="0"/>
          </p:cNvCxnSpPr>
          <p:nvPr/>
        </p:nvCxnSpPr>
        <p:spPr>
          <a:xfrm>
            <a:off x="4784441" y="5490983"/>
            <a:ext cx="0" cy="585969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0E144C-2398-AC43-93DD-91DA6F1CF4D7}"/>
              </a:ext>
            </a:extLst>
          </p:cNvPr>
          <p:cNvCxnSpPr>
            <a:stCxn id="10" idx="4"/>
            <a:endCxn id="11" idx="0"/>
          </p:cNvCxnSpPr>
          <p:nvPr/>
        </p:nvCxnSpPr>
        <p:spPr>
          <a:xfrm>
            <a:off x="2130219" y="4446384"/>
            <a:ext cx="0" cy="383927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D2DAA61-C11B-E549-814C-F2A5523155EC}"/>
              </a:ext>
            </a:extLst>
          </p:cNvPr>
          <p:cNvGrpSpPr/>
          <p:nvPr/>
        </p:nvGrpSpPr>
        <p:grpSpPr>
          <a:xfrm>
            <a:off x="7026834" y="4328938"/>
            <a:ext cx="1537252" cy="523220"/>
            <a:chOff x="4595752" y="4199049"/>
            <a:chExt cx="1537252" cy="52322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600D633-3751-294F-A0C0-874E562ABF5A}"/>
                </a:ext>
              </a:extLst>
            </p:cNvPr>
            <p:cNvSpPr txBox="1"/>
            <p:nvPr/>
          </p:nvSpPr>
          <p:spPr>
            <a:xfrm>
              <a:off x="5081113" y="4225337"/>
              <a:ext cx="10518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Helvetica Neue Medium" charset="0"/>
                  <a:ea typeface="Helvetica Neue Medium" charset="0"/>
                  <a:cs typeface="Helvetica Neue Medium" charset="0"/>
                </a:rPr>
                <a:t>[0,0,1]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694AA5F-C16C-3C47-8BCB-C17A2F14FE12}"/>
                </a:ext>
              </a:extLst>
            </p:cNvPr>
            <p:cNvSpPr/>
            <p:nvPr/>
          </p:nvSpPr>
          <p:spPr>
            <a:xfrm>
              <a:off x="4944554" y="443808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18DFD1A-C736-2648-96A6-2169516F4511}"/>
                </a:ext>
              </a:extLst>
            </p:cNvPr>
            <p:cNvSpPr txBox="1"/>
            <p:nvPr/>
          </p:nvSpPr>
          <p:spPr>
            <a:xfrm>
              <a:off x="4595752" y="4199049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E775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41968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14840-7ED1-6A40-9A44-2E82099E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timestamps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F4244-411F-A24E-A2B1-0E3BC5F85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0"/>
            <a:ext cx="7886700" cy="4888277"/>
          </a:xfrm>
        </p:spPr>
        <p:txBody>
          <a:bodyPr>
            <a:normAutofit/>
          </a:bodyPr>
          <a:lstStyle/>
          <a:p>
            <a:r>
              <a:rPr lang="en-US" dirty="0">
                <a:cs typeface="Helvetica Neue Medium" charset="0"/>
              </a:rPr>
              <a:t>Rule for comparing vector timestamps: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=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=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</a:t>
            </a:r>
          </a:p>
          <a:p>
            <a:pPr lvl="2"/>
            <a:r>
              <a:rPr lang="en-US" dirty="0">
                <a:cs typeface="Helvetica Neue Medium" charset="0"/>
              </a:rPr>
              <a:t>They are the same event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&lt;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≤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 and V(a) ≠ V(b)</a:t>
            </a:r>
          </a:p>
          <a:p>
            <a:pPr lvl="2"/>
            <a:r>
              <a:rPr lang="en-US" dirty="0">
                <a:cs typeface="Helvetica Neue Medium" charset="0"/>
              </a:rPr>
              <a:t>a </a:t>
            </a:r>
            <a:r>
              <a:rPr lang="en-US" dirty="0">
                <a:cs typeface="Helvetica Neue Medium" charset="0"/>
                <a:sym typeface="Wingdings"/>
              </a:rPr>
              <a:t> b</a:t>
            </a:r>
            <a:endParaRPr lang="en-US" dirty="0">
              <a:cs typeface="Helvetica Neue Medium" charset="0"/>
            </a:endParaRPr>
          </a:p>
          <a:p>
            <a:endParaRPr lang="en-US" dirty="0">
              <a:cs typeface="Helvetica Neue Medium" charset="0"/>
            </a:endParaRPr>
          </a:p>
          <a:p>
            <a:r>
              <a:rPr lang="en-US" dirty="0">
                <a:cs typeface="Helvetica Neue Medium" charset="0"/>
              </a:rPr>
              <a:t>Concurrency: 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|| V(b) if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&lt; b</a:t>
            </a:r>
            <a:r>
              <a:rPr lang="en-US" baseline="-25000" dirty="0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and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 &gt;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, some </a:t>
            </a:r>
            <a:r>
              <a:rPr lang="en-US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, j</a:t>
            </a:r>
          </a:p>
          <a:p>
            <a:pPr lvl="2"/>
            <a:r>
              <a:rPr lang="en-US" dirty="0">
                <a:cs typeface="Helvetica Neue Medium" charset="0"/>
              </a:rPr>
              <a:t>a || b</a:t>
            </a:r>
          </a:p>
          <a:p>
            <a:endParaRPr lang="en-US" dirty="0">
              <a:cs typeface="Helvetica Neue Medium" charset="0"/>
            </a:endParaRP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E20B9-6868-924E-B323-34A1ACE32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49FC4-5EF9-1C4A-8C98-CBDC48605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613B8-5C55-074D-B41D-5324AB023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11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02F5-4654-904B-A739-8E7F9F52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78C9B-B05A-2843-86CF-6DD754920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AB698-685D-5D47-B9F3-27B3D38A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77</a:t>
            </a:fld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B7E1EAAF-FFB1-4E47-B5EA-E553E61A2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7892"/>
            <a:ext cx="7886700" cy="4728291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Two events a,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Lamport clocks: C(a) &lt; C(z)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800" dirty="0">
                <a:ea typeface="Helvetica Neue Medium" charset="0"/>
                <a:cs typeface="Helvetica Neue Medium" charset="0"/>
              </a:rPr>
              <a:t>     </a:t>
            </a:r>
            <a:r>
              <a:rPr lang="en-US" sz="2800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sz="2800" dirty="0"/>
              <a:t>z -/-&gt; </a:t>
            </a:r>
            <a:r>
              <a:rPr lang="en-US" sz="2800" dirty="0">
                <a:sym typeface="Wingdings"/>
              </a:rPr>
              <a:t>a, i.e., either a  z or a || z</a:t>
            </a:r>
            <a:endParaRPr lang="en-US" sz="3200" i="0" spc="0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Vector clocks: V(a) &lt; V(z)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dirty="0">
                <a:ea typeface="Helvetica Neue Medium" charset="0"/>
                <a:cs typeface="Helvetica Neue Medium" charset="0"/>
              </a:rPr>
              <a:t>	</a:t>
            </a:r>
            <a:r>
              <a:rPr lang="en-US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dirty="0"/>
              <a:t>a </a:t>
            </a:r>
            <a:r>
              <a:rPr lang="en-US" dirty="0">
                <a:sym typeface="Wingdings"/>
              </a:rPr>
              <a:t> z</a:t>
            </a:r>
            <a:endParaRPr lang="en-US" altLang="en-US" sz="3200" dirty="0"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1198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02F5-4654-904B-A739-8E7F9F52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78C9B-B05A-2843-86CF-6DD754920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AB698-685D-5D47-B9F3-27B3D38A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78</a:t>
            </a:fld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B7E1EAAF-FFB1-4E47-B5EA-E553E61A2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7892"/>
            <a:ext cx="7886700" cy="4728291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Two events a,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Lamport clocks: C(a) &lt; C(z)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800" dirty="0">
                <a:ea typeface="Helvetica Neue Medium" charset="0"/>
                <a:cs typeface="Helvetica Neue Medium" charset="0"/>
              </a:rPr>
              <a:t>     </a:t>
            </a:r>
            <a:r>
              <a:rPr lang="en-US" sz="2800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sz="2800" dirty="0"/>
              <a:t>z -/-&gt; </a:t>
            </a:r>
            <a:r>
              <a:rPr lang="en-US" sz="2800" dirty="0">
                <a:sym typeface="Wingdings"/>
              </a:rPr>
              <a:t>a, i.e., either a  z or a || z</a:t>
            </a:r>
            <a:endParaRPr lang="en-US" sz="3200" i="0" spc="0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Vector clocks: V(a) &lt; V(z)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dirty="0">
                <a:ea typeface="Helvetica Neue Medium" charset="0"/>
                <a:cs typeface="Helvetica Neue Medium" charset="0"/>
              </a:rPr>
              <a:t>	</a:t>
            </a:r>
            <a:r>
              <a:rPr lang="en-US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dirty="0"/>
              <a:t>a </a:t>
            </a:r>
            <a:r>
              <a:rPr lang="en-US" dirty="0">
                <a:sym typeface="Wingdings"/>
              </a:rPr>
              <a:t> z</a:t>
            </a:r>
            <a:endParaRPr lang="en-US" altLang="en-US" sz="3200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280676-7F87-D84B-B740-B3CB2762EC66}"/>
              </a:ext>
            </a:extLst>
          </p:cNvPr>
          <p:cNvSpPr txBox="1"/>
          <p:nvPr/>
        </p:nvSpPr>
        <p:spPr>
          <a:xfrm>
            <a:off x="628650" y="4916183"/>
            <a:ext cx="7886700" cy="9541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Vector clock timestamps precisely capture happens-before </a:t>
            </a:r>
            <a:r>
              <a:rPr lang="en-US" sz="2800">
                <a:latin typeface="Helvetica" pitchFamily="2" charset="0"/>
                <a:ea typeface="Helvetica Neue Medium" charset="0"/>
                <a:cs typeface="Helvetica Neue Medium" charset="0"/>
              </a:rPr>
              <a:t>relation (potential causality)</a:t>
            </a:r>
            <a:endParaRPr lang="en-US" sz="2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0170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Time and clocks</a:t>
            </a:r>
          </a:p>
          <a:p>
            <a:pPr lvl="1"/>
            <a:endParaRPr lang="en-US" altLang="en-US" b="1" dirty="0"/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b="1" dirty="0">
                <a:solidFill>
                  <a:schemeClr val="bg2">
                    <a:lumMod val="75000"/>
                  </a:schemeClr>
                </a:solidFill>
              </a:rPr>
              <a:t>“</a:t>
            </a:r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Wall clock time” synchronization</a:t>
            </a:r>
          </a:p>
          <a:p>
            <a:pPr lvl="2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Cristian’s algorithm, NTP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Logical Time: </a:t>
            </a:r>
            <a:r>
              <a:rPr lang="en-US" altLang="en-US" dirty="0" err="1">
                <a:solidFill>
                  <a:schemeClr val="bg2">
                    <a:lumMod val="75000"/>
                  </a:schemeClr>
                </a:solidFill>
              </a:rPr>
              <a:t>Lamport</a:t>
            </a:r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 Clocks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Vector clocks</a:t>
            </a:r>
          </a:p>
          <a:p>
            <a:pPr lvl="1"/>
            <a:endParaRPr lang="en-US" altLang="en-US" dirty="0"/>
          </a:p>
          <a:p>
            <a:pPr marL="514350" indent="-514350">
              <a:buFont typeface="+mj-lt"/>
              <a:buAutoNum type="arabicPeriod"/>
            </a:pPr>
            <a:r>
              <a:rPr lang="en-US" altLang="en-US" b="1" dirty="0"/>
              <a:t>Primary-Back (P-B)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077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A6B5-2649-E047-A449-741A6D109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use Coordinated Universal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C0470-AE18-1549-84F0-25E79EAC1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altLang="en-US" dirty="0"/>
              <a:t>UTC is broadcast from radio stations on land and satellite (e.g., the Global Positioning System)</a:t>
            </a:r>
          </a:p>
          <a:p>
            <a:pPr lvl="1"/>
            <a:r>
              <a:rPr lang="en-GB" altLang="en-US" dirty="0"/>
              <a:t>Computers with receivers can synchronize their clocks with these timing signals</a:t>
            </a:r>
          </a:p>
          <a:p>
            <a:endParaRPr lang="en-GB" altLang="en-US" dirty="0"/>
          </a:p>
          <a:p>
            <a:r>
              <a:rPr lang="en-GB" altLang="en-US" dirty="0"/>
              <a:t>Signals from land-based stations are accurate to about 0.1−10 milliseconds</a:t>
            </a:r>
          </a:p>
          <a:p>
            <a:endParaRPr lang="en-GB" altLang="en-US" dirty="0"/>
          </a:p>
          <a:p>
            <a:r>
              <a:rPr lang="en-GB" altLang="en-US" dirty="0"/>
              <a:t>Signals from GPS are accurate to about one microsecond</a:t>
            </a:r>
          </a:p>
          <a:p>
            <a:pPr lvl="1"/>
            <a:r>
              <a:rPr lang="en-GB" altLang="en-US" i="1" dirty="0"/>
              <a:t>Why can’t we put GPS receivers on all our computers?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28CC6-0F9F-5E45-899E-14FB78EE8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599EB-26E9-7147-80D2-C684F769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1F604-F5B0-D841-A190-011F32583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9758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2EF16-AE8B-A64D-8367-C541DBA2F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Limited fault tolerance in Totally-Ordered Multicast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864FF-95A4-D346-B402-46CE987DE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5C036-9CF0-CD4D-A3E1-6C2E1A237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05C8C-7728-C840-975F-98684E17F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80</a:t>
            </a:fld>
            <a:endParaRPr lang="en-US"/>
          </a:p>
        </p:txBody>
      </p:sp>
      <p:sp>
        <p:nvSpPr>
          <p:cNvPr id="7" name="Content Placeholder 11">
            <a:extLst>
              <a:ext uri="{FF2B5EF4-FFF2-40B4-BE49-F238E27FC236}">
                <a16:creationId xmlns:a16="http://schemas.microsoft.com/office/drawing/2014/main" id="{D01DB213-E584-CD43-B62D-536EFB0AD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616225"/>
            <a:ext cx="7886700" cy="482331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Stateful server replication for </a:t>
            </a:r>
            <a:r>
              <a:rPr lang="en-US" sz="3200" b="1" dirty="0">
                <a:solidFill>
                  <a:srgbClr val="0070C0"/>
                </a:solidFill>
              </a:rPr>
              <a:t>fault tolerance</a:t>
            </a:r>
            <a:r>
              <a:rPr lang="is-IS" sz="3200" b="1" dirty="0">
                <a:solidFill>
                  <a:srgbClr val="0070C0"/>
                </a:solidFill>
              </a:rPr>
              <a:t>…</a:t>
            </a:r>
            <a:endParaRPr lang="en-US" sz="3200" dirty="0">
              <a:solidFill>
                <a:srgbClr val="0070C0"/>
              </a:solidFill>
            </a:endParaRPr>
          </a:p>
          <a:p>
            <a:endParaRPr lang="en-US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316203-7EE5-2D4C-B3BD-C8BC67BBE3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4866"/>
          <a:stretch/>
        </p:blipFill>
        <p:spPr>
          <a:xfrm>
            <a:off x="3905250" y="1394644"/>
            <a:ext cx="4610100" cy="2148151"/>
          </a:xfrm>
          <a:prstGeom prst="rect">
            <a:avLst/>
          </a:prstGeom>
        </p:spPr>
      </p:pic>
      <p:sp>
        <p:nvSpPr>
          <p:cNvPr id="9" name="Can 8">
            <a:extLst>
              <a:ext uri="{FF2B5EF4-FFF2-40B4-BE49-F238E27FC236}">
                <a16:creationId xmlns:a16="http://schemas.microsoft.com/office/drawing/2014/main" id="{9B612415-D26F-4E4B-BC54-67415C42A4C4}"/>
              </a:ext>
            </a:extLst>
          </p:cNvPr>
          <p:cNvSpPr/>
          <p:nvPr/>
        </p:nvSpPr>
        <p:spPr>
          <a:xfrm>
            <a:off x="3789912" y="173778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>
                <a:solidFill>
                  <a:schemeClr val="tx1"/>
                </a:solidFill>
                <a:latin typeface="Helvetica" pitchFamily="2" charset="0"/>
              </a:rPr>
              <a:t>P1</a:t>
            </a:r>
            <a:endParaRPr lang="en-US" sz="18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99C4BA2E-5711-9143-B2A9-8E08B5518981}"/>
              </a:ext>
            </a:extLst>
          </p:cNvPr>
          <p:cNvSpPr/>
          <p:nvPr/>
        </p:nvSpPr>
        <p:spPr>
          <a:xfrm>
            <a:off x="7896430" y="1588766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</a:rPr>
              <a:t>P2</a:t>
            </a:r>
          </a:p>
        </p:txBody>
      </p:sp>
      <p:sp>
        <p:nvSpPr>
          <p:cNvPr id="11" name="Document 10">
            <a:extLst>
              <a:ext uri="{FF2B5EF4-FFF2-40B4-BE49-F238E27FC236}">
                <a16:creationId xmlns:a16="http://schemas.microsoft.com/office/drawing/2014/main" id="{2A5E7F5B-DA81-AE4A-87A2-44F025002368}"/>
              </a:ext>
            </a:extLst>
          </p:cNvPr>
          <p:cNvSpPr/>
          <p:nvPr/>
        </p:nvSpPr>
        <p:spPr>
          <a:xfrm>
            <a:off x="4470654" y="1442133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" pitchFamily="2" charset="0"/>
              </a:rPr>
              <a:t>$</a:t>
            </a:r>
            <a:endParaRPr lang="en-US" sz="24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" name="Document 11">
            <a:extLst>
              <a:ext uri="{FF2B5EF4-FFF2-40B4-BE49-F238E27FC236}">
                <a16:creationId xmlns:a16="http://schemas.microsoft.com/office/drawing/2014/main" id="{B354A689-9F57-5C4F-B962-6B3340F646A8}"/>
              </a:ext>
            </a:extLst>
          </p:cNvPr>
          <p:cNvSpPr/>
          <p:nvPr/>
        </p:nvSpPr>
        <p:spPr>
          <a:xfrm>
            <a:off x="7557547" y="2894595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128472543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2EF16-AE8B-A64D-8367-C541DBA2F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Limited fault tolerance in Totally-Ordered Multicast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864FF-95A4-D346-B402-46CE987DE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5C036-9CF0-CD4D-A3E1-6C2E1A237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05C8C-7728-C840-975F-98684E17F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81</a:t>
            </a:fld>
            <a:endParaRPr lang="en-US"/>
          </a:p>
        </p:txBody>
      </p:sp>
      <p:sp>
        <p:nvSpPr>
          <p:cNvPr id="7" name="Content Placeholder 11">
            <a:extLst>
              <a:ext uri="{FF2B5EF4-FFF2-40B4-BE49-F238E27FC236}">
                <a16:creationId xmlns:a16="http://schemas.microsoft.com/office/drawing/2014/main" id="{D01DB213-E584-CD43-B62D-536EFB0AD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616225"/>
            <a:ext cx="7886700" cy="197708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Stateful server replication for </a:t>
            </a:r>
            <a:r>
              <a:rPr lang="en-US" sz="3200" b="1" dirty="0">
                <a:solidFill>
                  <a:srgbClr val="0070C0"/>
                </a:solidFill>
              </a:rPr>
              <a:t>fault tolerance</a:t>
            </a:r>
            <a:r>
              <a:rPr lang="is-IS" sz="3200" b="1" dirty="0">
                <a:solidFill>
                  <a:srgbClr val="0070C0"/>
                </a:solidFill>
              </a:rPr>
              <a:t>…</a:t>
            </a:r>
            <a:endParaRPr lang="en-US" sz="3200" dirty="0">
              <a:solidFill>
                <a:srgbClr val="0070C0"/>
              </a:solidFill>
            </a:endParaRPr>
          </a:p>
          <a:p>
            <a:endParaRPr lang="en-US" sz="3200" dirty="0"/>
          </a:p>
          <a:p>
            <a:r>
              <a:rPr lang="en-US" sz="3200" dirty="0"/>
              <a:t>But </a:t>
            </a:r>
            <a:r>
              <a:rPr lang="en-US" sz="3200" b="1" dirty="0">
                <a:solidFill>
                  <a:srgbClr val="C00000"/>
                </a:solidFill>
              </a:rPr>
              <a:t>no story </a:t>
            </a:r>
            <a:r>
              <a:rPr lang="en-US" sz="3200" dirty="0"/>
              <a:t>for </a:t>
            </a:r>
            <a:r>
              <a:rPr lang="en-US" sz="3200" b="1" dirty="0"/>
              <a:t>server replacement </a:t>
            </a:r>
            <a:r>
              <a:rPr lang="en-US" sz="3200" dirty="0"/>
              <a:t>upon a </a:t>
            </a:r>
            <a:r>
              <a:rPr lang="en-US" sz="3200" b="1" dirty="0"/>
              <a:t>server</a:t>
            </a:r>
            <a:r>
              <a:rPr lang="en-US" sz="3200" dirty="0"/>
              <a:t> </a:t>
            </a:r>
            <a:r>
              <a:rPr lang="en-US" sz="3200" b="1" dirty="0"/>
              <a:t>failure </a:t>
            </a:r>
            <a:r>
              <a:rPr lang="en-US" sz="3200" b="1" dirty="0">
                <a:sym typeface="Wingdings"/>
              </a:rPr>
              <a:t> </a:t>
            </a:r>
            <a:r>
              <a:rPr lang="en-US" sz="3200" b="1" dirty="0">
                <a:solidFill>
                  <a:srgbClr val="C00000"/>
                </a:solidFill>
                <a:sym typeface="Wingdings"/>
              </a:rPr>
              <a:t>no replication</a:t>
            </a:r>
            <a:endParaRPr lang="en-US" sz="3200" b="1" dirty="0">
              <a:solidFill>
                <a:srgbClr val="C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316203-7EE5-2D4C-B3BD-C8BC67BBE3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4866"/>
          <a:stretch/>
        </p:blipFill>
        <p:spPr>
          <a:xfrm>
            <a:off x="3905250" y="1394644"/>
            <a:ext cx="4610100" cy="2148151"/>
          </a:xfrm>
          <a:prstGeom prst="rect">
            <a:avLst/>
          </a:prstGeom>
        </p:spPr>
      </p:pic>
      <p:sp>
        <p:nvSpPr>
          <p:cNvPr id="9" name="Can 8">
            <a:extLst>
              <a:ext uri="{FF2B5EF4-FFF2-40B4-BE49-F238E27FC236}">
                <a16:creationId xmlns:a16="http://schemas.microsoft.com/office/drawing/2014/main" id="{9B612415-D26F-4E4B-BC54-67415C42A4C4}"/>
              </a:ext>
            </a:extLst>
          </p:cNvPr>
          <p:cNvSpPr/>
          <p:nvPr/>
        </p:nvSpPr>
        <p:spPr>
          <a:xfrm>
            <a:off x="3789912" y="173778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>
                <a:solidFill>
                  <a:schemeClr val="tx1"/>
                </a:solidFill>
                <a:latin typeface="Helvetica" pitchFamily="2" charset="0"/>
              </a:rPr>
              <a:t>P1</a:t>
            </a:r>
            <a:endParaRPr lang="en-US" sz="18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99C4BA2E-5711-9143-B2A9-8E08B5518981}"/>
              </a:ext>
            </a:extLst>
          </p:cNvPr>
          <p:cNvSpPr/>
          <p:nvPr/>
        </p:nvSpPr>
        <p:spPr>
          <a:xfrm>
            <a:off x="7896430" y="1588766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</a:rPr>
              <a:t>P2</a:t>
            </a:r>
          </a:p>
        </p:txBody>
      </p:sp>
      <p:sp>
        <p:nvSpPr>
          <p:cNvPr id="11" name="Document 10">
            <a:extLst>
              <a:ext uri="{FF2B5EF4-FFF2-40B4-BE49-F238E27FC236}">
                <a16:creationId xmlns:a16="http://schemas.microsoft.com/office/drawing/2014/main" id="{2A5E7F5B-DA81-AE4A-87A2-44F025002368}"/>
              </a:ext>
            </a:extLst>
          </p:cNvPr>
          <p:cNvSpPr/>
          <p:nvPr/>
        </p:nvSpPr>
        <p:spPr>
          <a:xfrm>
            <a:off x="4470654" y="1442133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" pitchFamily="2" charset="0"/>
              </a:rPr>
              <a:t>$</a:t>
            </a:r>
            <a:endParaRPr lang="en-US" sz="24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" name="Document 11">
            <a:extLst>
              <a:ext uri="{FF2B5EF4-FFF2-40B4-BE49-F238E27FC236}">
                <a16:creationId xmlns:a16="http://schemas.microsoft.com/office/drawing/2014/main" id="{B354A689-9F57-5C4F-B962-6B3340F646A8}"/>
              </a:ext>
            </a:extLst>
          </p:cNvPr>
          <p:cNvSpPr/>
          <p:nvPr/>
        </p:nvSpPr>
        <p:spPr>
          <a:xfrm>
            <a:off x="7557547" y="2894595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22428515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2EF16-AE8B-A64D-8367-C541DBA2F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Limited fault tolerance in Totally-Ordered Multicast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864FF-95A4-D346-B402-46CE987DE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5C036-9CF0-CD4D-A3E1-6C2E1A237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05C8C-7728-C840-975F-98684E17F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82</a:t>
            </a:fld>
            <a:endParaRPr lang="en-US"/>
          </a:p>
        </p:txBody>
      </p:sp>
      <p:sp>
        <p:nvSpPr>
          <p:cNvPr id="7" name="Content Placeholder 11">
            <a:extLst>
              <a:ext uri="{FF2B5EF4-FFF2-40B4-BE49-F238E27FC236}">
                <a16:creationId xmlns:a16="http://schemas.microsoft.com/office/drawing/2014/main" id="{D01DB213-E584-CD43-B62D-536EFB0AD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616225"/>
            <a:ext cx="7886700" cy="197708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Stateful server replication for </a:t>
            </a:r>
            <a:r>
              <a:rPr lang="en-US" sz="3200" b="1" dirty="0">
                <a:solidFill>
                  <a:srgbClr val="0070C0"/>
                </a:solidFill>
              </a:rPr>
              <a:t>fault tolerance</a:t>
            </a:r>
            <a:r>
              <a:rPr lang="is-IS" sz="3200" b="1" dirty="0">
                <a:solidFill>
                  <a:srgbClr val="0070C0"/>
                </a:solidFill>
              </a:rPr>
              <a:t>…</a:t>
            </a:r>
            <a:endParaRPr lang="en-US" sz="3200" dirty="0">
              <a:solidFill>
                <a:srgbClr val="0070C0"/>
              </a:solidFill>
            </a:endParaRPr>
          </a:p>
          <a:p>
            <a:endParaRPr lang="en-US" sz="3200" dirty="0"/>
          </a:p>
          <a:p>
            <a:r>
              <a:rPr lang="en-US" sz="3200" dirty="0"/>
              <a:t>But </a:t>
            </a:r>
            <a:r>
              <a:rPr lang="en-US" sz="3200" b="1" dirty="0">
                <a:solidFill>
                  <a:srgbClr val="C00000"/>
                </a:solidFill>
              </a:rPr>
              <a:t>no story </a:t>
            </a:r>
            <a:r>
              <a:rPr lang="en-US" sz="3200" dirty="0"/>
              <a:t>for </a:t>
            </a:r>
            <a:r>
              <a:rPr lang="en-US" sz="3200" b="1" dirty="0"/>
              <a:t>server replacement </a:t>
            </a:r>
            <a:r>
              <a:rPr lang="en-US" sz="3200" dirty="0"/>
              <a:t>upon a </a:t>
            </a:r>
            <a:r>
              <a:rPr lang="en-US" sz="3200" b="1" dirty="0"/>
              <a:t>server</a:t>
            </a:r>
            <a:r>
              <a:rPr lang="en-US" sz="3200" dirty="0"/>
              <a:t> </a:t>
            </a:r>
            <a:r>
              <a:rPr lang="en-US" sz="3200" b="1" dirty="0"/>
              <a:t>failure </a:t>
            </a:r>
            <a:r>
              <a:rPr lang="en-US" sz="3200" b="1" dirty="0">
                <a:sym typeface="Wingdings"/>
              </a:rPr>
              <a:t> </a:t>
            </a:r>
            <a:r>
              <a:rPr lang="en-US" sz="3200" b="1" dirty="0">
                <a:solidFill>
                  <a:srgbClr val="C00000"/>
                </a:solidFill>
                <a:sym typeface="Wingdings"/>
              </a:rPr>
              <a:t>no replication</a:t>
            </a:r>
            <a:endParaRPr lang="en-US" sz="3200" b="1" dirty="0">
              <a:solidFill>
                <a:srgbClr val="C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316203-7EE5-2D4C-B3BD-C8BC67BBE3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4866"/>
          <a:stretch/>
        </p:blipFill>
        <p:spPr>
          <a:xfrm>
            <a:off x="3905250" y="1394644"/>
            <a:ext cx="4610100" cy="2148151"/>
          </a:xfrm>
          <a:prstGeom prst="rect">
            <a:avLst/>
          </a:prstGeom>
        </p:spPr>
      </p:pic>
      <p:sp>
        <p:nvSpPr>
          <p:cNvPr id="9" name="Can 8">
            <a:extLst>
              <a:ext uri="{FF2B5EF4-FFF2-40B4-BE49-F238E27FC236}">
                <a16:creationId xmlns:a16="http://schemas.microsoft.com/office/drawing/2014/main" id="{9B612415-D26F-4E4B-BC54-67415C42A4C4}"/>
              </a:ext>
            </a:extLst>
          </p:cNvPr>
          <p:cNvSpPr/>
          <p:nvPr/>
        </p:nvSpPr>
        <p:spPr>
          <a:xfrm>
            <a:off x="3789912" y="173778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>
                <a:solidFill>
                  <a:schemeClr val="tx1"/>
                </a:solidFill>
                <a:latin typeface="Helvetica" pitchFamily="2" charset="0"/>
              </a:rPr>
              <a:t>P1</a:t>
            </a:r>
            <a:endParaRPr lang="en-US" sz="18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99C4BA2E-5711-9143-B2A9-8E08B5518981}"/>
              </a:ext>
            </a:extLst>
          </p:cNvPr>
          <p:cNvSpPr/>
          <p:nvPr/>
        </p:nvSpPr>
        <p:spPr>
          <a:xfrm>
            <a:off x="7896430" y="1588766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</a:rPr>
              <a:t>P2</a:t>
            </a:r>
          </a:p>
        </p:txBody>
      </p:sp>
      <p:sp>
        <p:nvSpPr>
          <p:cNvPr id="11" name="Document 10">
            <a:extLst>
              <a:ext uri="{FF2B5EF4-FFF2-40B4-BE49-F238E27FC236}">
                <a16:creationId xmlns:a16="http://schemas.microsoft.com/office/drawing/2014/main" id="{2A5E7F5B-DA81-AE4A-87A2-44F025002368}"/>
              </a:ext>
            </a:extLst>
          </p:cNvPr>
          <p:cNvSpPr/>
          <p:nvPr/>
        </p:nvSpPr>
        <p:spPr>
          <a:xfrm>
            <a:off x="4470654" y="1442133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" pitchFamily="2" charset="0"/>
              </a:rPr>
              <a:t>$</a:t>
            </a:r>
            <a:endParaRPr lang="en-US" sz="24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" name="Document 11">
            <a:extLst>
              <a:ext uri="{FF2B5EF4-FFF2-40B4-BE49-F238E27FC236}">
                <a16:creationId xmlns:a16="http://schemas.microsoft.com/office/drawing/2014/main" id="{B354A689-9F57-5C4F-B962-6B3340F646A8}"/>
              </a:ext>
            </a:extLst>
          </p:cNvPr>
          <p:cNvSpPr/>
          <p:nvPr/>
        </p:nvSpPr>
        <p:spPr>
          <a:xfrm>
            <a:off x="7557547" y="2894595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%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A53FA3-CE3D-DE4B-9968-637800C2041A}"/>
              </a:ext>
            </a:extLst>
          </p:cNvPr>
          <p:cNvSpPr/>
          <p:nvPr/>
        </p:nvSpPr>
        <p:spPr>
          <a:xfrm>
            <a:off x="628650" y="5740167"/>
            <a:ext cx="788670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en-US" sz="3200" b="0" spc="-100" dirty="0">
                <a:solidFill>
                  <a:schemeClr val="tx1"/>
                </a:solidFill>
                <a:latin typeface="Helvetica" pitchFamily="2" charset="0"/>
              </a:rPr>
              <a:t>Goal: Make </a:t>
            </a:r>
            <a:r>
              <a:rPr lang="en-US" sz="3200" spc="-100" dirty="0">
                <a:solidFill>
                  <a:schemeClr val="tx1"/>
                </a:solidFill>
                <a:latin typeface="Helvetica" pitchFamily="2" charset="0"/>
              </a:rPr>
              <a:t>stateful</a:t>
            </a:r>
            <a:r>
              <a:rPr lang="en-US" sz="3200" b="0" spc="-100" dirty="0">
                <a:solidFill>
                  <a:schemeClr val="tx1"/>
                </a:solidFill>
                <a:latin typeface="Helvetica" pitchFamily="2" charset="0"/>
              </a:rPr>
              <a:t> servers </a:t>
            </a:r>
            <a:r>
              <a:rPr lang="en-US" sz="3200" spc="-100" dirty="0">
                <a:solidFill>
                  <a:srgbClr val="0070C0"/>
                </a:solidFill>
                <a:latin typeface="Helvetica" pitchFamily="2" charset="0"/>
              </a:rPr>
              <a:t>fault-tolerant?</a:t>
            </a:r>
          </a:p>
        </p:txBody>
      </p:sp>
    </p:spTree>
    <p:extLst>
      <p:ext uri="{BB962C8B-B14F-4D97-AF65-F5344CB8AC3E}">
        <p14:creationId xmlns:p14="http://schemas.microsoft.com/office/powerpoint/2010/main" val="310482417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AE8BA-ECB8-4549-9FB5-7435B05B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Primary-Backup: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93F3E-9045-9F46-91F9-EF973581D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782611"/>
          </a:xfrm>
        </p:spPr>
        <p:txBody>
          <a:bodyPr>
            <a:normAutofit fontScale="92500"/>
          </a:bodyPr>
          <a:lstStyle/>
          <a:p>
            <a:r>
              <a:rPr lang="en-US" sz="3200" b="1" dirty="0"/>
              <a:t>Mechanism:</a:t>
            </a:r>
            <a:r>
              <a:rPr lang="en-US" sz="3200" dirty="0"/>
              <a:t> Replicate and separate servers</a:t>
            </a:r>
          </a:p>
          <a:p>
            <a:endParaRPr lang="en-US" sz="3200" b="1" dirty="0"/>
          </a:p>
          <a:p>
            <a:endParaRPr lang="en-US" sz="3200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EC7EB-1F7A-EE40-9A01-9FADA9341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1E97E-DF2B-4746-89FE-8AD97D0D6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3E778-CA6F-284E-8DBA-6529963EA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8325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AE8BA-ECB8-4549-9FB5-7435B05B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Primary-Backup: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93F3E-9045-9F46-91F9-EF973581D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3388159"/>
          </a:xfrm>
        </p:spPr>
        <p:txBody>
          <a:bodyPr>
            <a:normAutofit fontScale="92500"/>
          </a:bodyPr>
          <a:lstStyle/>
          <a:p>
            <a:r>
              <a:rPr lang="en-US" sz="3200" b="1" dirty="0"/>
              <a:t>Mechanism:</a:t>
            </a:r>
            <a:r>
              <a:rPr lang="en-US" sz="3200" dirty="0"/>
              <a:t> Replicate and separate servers</a:t>
            </a:r>
          </a:p>
          <a:p>
            <a:endParaRPr lang="en-US" sz="3200" b="1" dirty="0"/>
          </a:p>
          <a:p>
            <a:endParaRPr lang="en-US" sz="3200" b="1" dirty="0"/>
          </a:p>
          <a:p>
            <a:r>
              <a:rPr lang="en-US" sz="3200" b="1" dirty="0"/>
              <a:t>Goal #1: </a:t>
            </a:r>
            <a:r>
              <a:rPr lang="en-US" sz="3200" dirty="0"/>
              <a:t>Provide a highly reliable service</a:t>
            </a:r>
          </a:p>
          <a:p>
            <a:pPr lvl="1"/>
            <a:r>
              <a:rPr lang="en-US" sz="3200" dirty="0"/>
              <a:t>Despite some server and network failures</a:t>
            </a:r>
          </a:p>
          <a:p>
            <a:pPr lvl="2"/>
            <a:r>
              <a:rPr lang="en-US" sz="3200" b="1" dirty="0">
                <a:solidFill>
                  <a:srgbClr val="0070C0"/>
                </a:solidFill>
              </a:rPr>
              <a:t>Continue operation </a:t>
            </a:r>
            <a:r>
              <a:rPr lang="en-US" sz="3200" dirty="0"/>
              <a:t>after failure</a:t>
            </a:r>
          </a:p>
          <a:p>
            <a:endParaRPr lang="en-US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EC7EB-1F7A-EE40-9A01-9FADA9341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1E97E-DF2B-4746-89FE-8AD97D0D6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3E778-CA6F-284E-8DBA-6529963EA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9077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AE8BA-ECB8-4549-9FB5-7435B05B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Primary-Backup: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93F3E-9045-9F46-91F9-EF973581D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200" b="1" dirty="0"/>
              <a:t>Mechanism:</a:t>
            </a:r>
            <a:r>
              <a:rPr lang="en-US" sz="3200" dirty="0"/>
              <a:t> Replicate and separate servers</a:t>
            </a:r>
          </a:p>
          <a:p>
            <a:endParaRPr lang="en-US" sz="3200" b="1" dirty="0"/>
          </a:p>
          <a:p>
            <a:endParaRPr lang="en-US" sz="3200" b="1" dirty="0"/>
          </a:p>
          <a:p>
            <a:r>
              <a:rPr lang="en-US" sz="3200" b="1" dirty="0"/>
              <a:t>Goal #1: </a:t>
            </a:r>
            <a:r>
              <a:rPr lang="en-US" sz="3200" dirty="0"/>
              <a:t>Provide a highly reliable service</a:t>
            </a:r>
          </a:p>
          <a:p>
            <a:pPr lvl="1"/>
            <a:r>
              <a:rPr lang="en-US" sz="3200" dirty="0"/>
              <a:t>Despite some server and network failures</a:t>
            </a:r>
          </a:p>
          <a:p>
            <a:pPr lvl="2"/>
            <a:r>
              <a:rPr lang="en-US" sz="3200" b="1" dirty="0">
                <a:solidFill>
                  <a:srgbClr val="0070C0"/>
                </a:solidFill>
              </a:rPr>
              <a:t>Continue operation </a:t>
            </a:r>
            <a:r>
              <a:rPr lang="en-US" sz="3200" dirty="0"/>
              <a:t>after failure</a:t>
            </a:r>
          </a:p>
          <a:p>
            <a:endParaRPr lang="en-US" sz="3200" dirty="0"/>
          </a:p>
          <a:p>
            <a:r>
              <a:rPr lang="en-US" sz="3200" b="1" dirty="0"/>
              <a:t>Goal #2: </a:t>
            </a:r>
            <a:r>
              <a:rPr lang="en-US" sz="3200" dirty="0"/>
              <a:t>Servers should behave just like a single, more reliable server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EC7EB-1F7A-EE40-9A01-9FADA9341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1E97E-DF2B-4746-89FE-8AD97D0D6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3E778-CA6F-284E-8DBA-6529963EA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18476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335B7-069E-2C4D-A7B3-CC6CE2355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replication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BA57C-1994-0441-9EB3-F702CE5D3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Any server </a:t>
            </a:r>
            <a:r>
              <a:rPr lang="en-US" dirty="0"/>
              <a:t>is essentially a </a:t>
            </a:r>
            <a:r>
              <a:rPr lang="en-US" b="1" i="1" dirty="0">
                <a:solidFill>
                  <a:srgbClr val="C00000"/>
                </a:solidFill>
              </a:rPr>
              <a:t>state machine</a:t>
            </a:r>
          </a:p>
          <a:p>
            <a:pPr lvl="1"/>
            <a:r>
              <a:rPr lang="en-US" sz="2800" dirty="0"/>
              <a:t>Set of (key, value) pairs is </a:t>
            </a:r>
            <a:r>
              <a:rPr lang="en-US" sz="2800" b="1" dirty="0">
                <a:solidFill>
                  <a:srgbClr val="C00000"/>
                </a:solidFill>
              </a:rPr>
              <a:t>state</a:t>
            </a:r>
          </a:p>
          <a:p>
            <a:pPr lvl="1"/>
            <a:r>
              <a:rPr lang="en-US" sz="2800" dirty="0"/>
              <a:t>Operations </a:t>
            </a:r>
            <a:r>
              <a:rPr lang="en-US" sz="2800" b="1" dirty="0"/>
              <a:t>transition</a:t>
            </a:r>
            <a:r>
              <a:rPr lang="en-US" sz="2800" dirty="0"/>
              <a:t> between states</a:t>
            </a:r>
          </a:p>
          <a:p>
            <a:pPr lvl="1"/>
            <a:endParaRPr lang="en-US" sz="2800" dirty="0"/>
          </a:p>
          <a:p>
            <a:r>
              <a:rPr lang="en-US" dirty="0"/>
              <a:t>Need an op to be executed on all replicas, or none at all</a:t>
            </a:r>
          </a:p>
          <a:p>
            <a:pPr lvl="1"/>
            <a:r>
              <a:rPr lang="en-US" sz="2800" i="1" dirty="0"/>
              <a:t>i.e.,</a:t>
            </a:r>
            <a:r>
              <a:rPr lang="en-US" sz="2800" dirty="0"/>
              <a:t> we need </a:t>
            </a:r>
            <a:r>
              <a:rPr lang="en-US" sz="2800" b="1" dirty="0"/>
              <a:t>distributed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0070C0"/>
                </a:solidFill>
              </a:rPr>
              <a:t>all-or-nothing atomicity</a:t>
            </a:r>
          </a:p>
          <a:p>
            <a:pPr lvl="1"/>
            <a:r>
              <a:rPr lang="en-US" sz="2800" dirty="0"/>
              <a:t>If op is deterministic, replicas will end in same state</a:t>
            </a:r>
          </a:p>
          <a:p>
            <a:endParaRPr lang="en-US" dirty="0"/>
          </a:p>
          <a:p>
            <a:r>
              <a:rPr lang="en-US" b="1" dirty="0"/>
              <a:t>Key assumption: </a:t>
            </a:r>
            <a:r>
              <a:rPr lang="en-US" dirty="0"/>
              <a:t>Operations are deterministic</a:t>
            </a:r>
          </a:p>
          <a:p>
            <a:pPr lvl="1"/>
            <a:r>
              <a:rPr lang="en-US" sz="2800" dirty="0"/>
              <a:t>We will relax this assumption later today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6FF58-2693-B24F-A83C-4325DCF48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81A81-ECA3-2344-9FAF-A11CE7F3C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25F75-D41E-8B43-A201-6E5208C50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9552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B6336-5128-CF45-9D58-740058C0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(P-B)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B47B3-4C64-F24D-B692-0A44E53C8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3122688"/>
          </a:xfrm>
        </p:spPr>
        <p:txBody>
          <a:bodyPr>
            <a:normAutofit/>
          </a:bodyPr>
          <a:lstStyle/>
          <a:p>
            <a:r>
              <a:rPr lang="en-US" spc="-100" dirty="0"/>
              <a:t>Nominate one server the </a:t>
            </a:r>
            <a:r>
              <a:rPr lang="en-US" b="1" i="1" spc="-100" dirty="0">
                <a:solidFill>
                  <a:srgbClr val="C00000"/>
                </a:solidFill>
              </a:rPr>
              <a:t>primary</a:t>
            </a:r>
            <a:r>
              <a:rPr lang="en-US" b="1" i="1" spc="-100" dirty="0">
                <a:solidFill>
                  <a:srgbClr val="E46C0A"/>
                </a:solidFill>
              </a:rPr>
              <a:t>,</a:t>
            </a:r>
            <a:r>
              <a:rPr lang="en-US" spc="-100" dirty="0"/>
              <a:t> call the other the </a:t>
            </a:r>
            <a:r>
              <a:rPr lang="en-US" b="1" i="1" spc="-100" dirty="0">
                <a:solidFill>
                  <a:srgbClr val="C00000"/>
                </a:solidFill>
              </a:rPr>
              <a:t>backup</a:t>
            </a:r>
            <a:endParaRPr lang="en-US" spc="-100" dirty="0">
              <a:solidFill>
                <a:srgbClr val="C00000"/>
              </a:solidFill>
            </a:endParaRPr>
          </a:p>
          <a:p>
            <a:pPr lvl="1"/>
            <a:r>
              <a:rPr lang="en-US" dirty="0"/>
              <a:t>Clients send all operations (get, put) to current primary</a:t>
            </a:r>
          </a:p>
          <a:p>
            <a:pPr marL="746125" lvl="1" indent="-282575"/>
            <a:r>
              <a:rPr lang="en-US" dirty="0"/>
              <a:t>The primary </a:t>
            </a:r>
            <a:r>
              <a:rPr lang="en-US" b="1" dirty="0"/>
              <a:t>orders</a:t>
            </a:r>
            <a:r>
              <a:rPr lang="en-US" dirty="0"/>
              <a:t> clients’ operations</a:t>
            </a:r>
          </a:p>
          <a:p>
            <a:pPr marL="746125" lvl="1" indent="-282575"/>
            <a:endParaRPr lang="en-US" sz="2800" dirty="0"/>
          </a:p>
          <a:p>
            <a:r>
              <a:rPr lang="en-US" dirty="0"/>
              <a:t>Should be only </a:t>
            </a:r>
            <a:r>
              <a:rPr lang="en-US" b="1" dirty="0"/>
              <a:t>one primary at a time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C4028-B1B1-904D-AD74-CF2450140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BE395-F3E8-B448-9618-B5CF1F8F8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B55C6-61E5-4F43-AEB6-E8A9ADF4B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8398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B6336-5128-CF45-9D58-740058C0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(P-B)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B47B3-4C64-F24D-B692-0A44E53C8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3122688"/>
          </a:xfrm>
        </p:spPr>
        <p:txBody>
          <a:bodyPr>
            <a:normAutofit/>
          </a:bodyPr>
          <a:lstStyle/>
          <a:p>
            <a:r>
              <a:rPr lang="en-US" spc="-100" dirty="0"/>
              <a:t>Nominate one server the </a:t>
            </a:r>
            <a:r>
              <a:rPr lang="en-US" b="1" i="1" spc="-100" dirty="0">
                <a:solidFill>
                  <a:srgbClr val="C00000"/>
                </a:solidFill>
              </a:rPr>
              <a:t>primary</a:t>
            </a:r>
            <a:r>
              <a:rPr lang="en-US" b="1" i="1" spc="-100" dirty="0">
                <a:solidFill>
                  <a:srgbClr val="E46C0A"/>
                </a:solidFill>
              </a:rPr>
              <a:t>,</a:t>
            </a:r>
            <a:r>
              <a:rPr lang="en-US" spc="-100" dirty="0"/>
              <a:t> call the other the </a:t>
            </a:r>
            <a:r>
              <a:rPr lang="en-US" b="1" i="1" spc="-100" dirty="0">
                <a:solidFill>
                  <a:srgbClr val="C00000"/>
                </a:solidFill>
              </a:rPr>
              <a:t>backup</a:t>
            </a:r>
            <a:endParaRPr lang="en-US" spc="-100" dirty="0">
              <a:solidFill>
                <a:srgbClr val="C00000"/>
              </a:solidFill>
            </a:endParaRPr>
          </a:p>
          <a:p>
            <a:pPr lvl="1"/>
            <a:r>
              <a:rPr lang="en-US" dirty="0"/>
              <a:t>Clients send all operations (get, put) to current primary</a:t>
            </a:r>
          </a:p>
          <a:p>
            <a:pPr marL="746125" lvl="1" indent="-282575"/>
            <a:r>
              <a:rPr lang="en-US" dirty="0"/>
              <a:t>The primary </a:t>
            </a:r>
            <a:r>
              <a:rPr lang="en-US" b="1" dirty="0"/>
              <a:t>orders</a:t>
            </a:r>
            <a:r>
              <a:rPr lang="en-US" dirty="0"/>
              <a:t> clients’ operations</a:t>
            </a:r>
          </a:p>
          <a:p>
            <a:pPr marL="746125" lvl="1" indent="-282575"/>
            <a:endParaRPr lang="en-US" sz="2800" dirty="0"/>
          </a:p>
          <a:p>
            <a:r>
              <a:rPr lang="en-US" dirty="0"/>
              <a:t>Should be only </a:t>
            </a:r>
            <a:r>
              <a:rPr lang="en-US" b="1" dirty="0"/>
              <a:t>one primary at a time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C4028-B1B1-904D-AD74-CF2450140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BE395-F3E8-B448-9618-B5CF1F8F8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B55C6-61E5-4F43-AEB6-E8A9ADF4B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4FFE1F-9A7F-D84E-BE50-D40C9FCD65EB}"/>
              </a:ext>
            </a:extLst>
          </p:cNvPr>
          <p:cNvSpPr txBox="1"/>
          <p:nvPr/>
        </p:nvSpPr>
        <p:spPr>
          <a:xfrm>
            <a:off x="370332" y="4908740"/>
            <a:ext cx="8403336" cy="1077218"/>
          </a:xfrm>
          <a:prstGeom prst="rect">
            <a:avLst/>
          </a:prstGeom>
          <a:solidFill>
            <a:srgbClr val="C0504D">
              <a:lumMod val="20000"/>
              <a:lumOff val="80000"/>
            </a:srgbClr>
          </a:solidFill>
          <a:ln w="38100">
            <a:solidFill>
              <a:sysClr val="windowText" lastClr="000000"/>
            </a:solidFill>
            <a:prstDash val="sysDash"/>
          </a:ln>
        </p:spPr>
        <p:txBody>
          <a:bodyPr wrap="square" rtlCol="0">
            <a:spAutoFit/>
          </a:bodyPr>
          <a:lstStyle/>
          <a:p>
            <a:pPr lvl="0"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kern="0" dirty="0">
                <a:solidFill>
                  <a:prstClr val="black"/>
                </a:solidFill>
                <a:latin typeface="Helvetica" pitchFamily="2" charset="0"/>
              </a:rPr>
              <a:t>Need to keep clients, primary, and backup in sync: </a:t>
            </a:r>
            <a:r>
              <a:rPr lang="en-US" sz="3200" b="1" kern="0" dirty="0">
                <a:solidFill>
                  <a:prstClr val="black"/>
                </a:solidFill>
                <a:latin typeface="Helvetica" pitchFamily="2" charset="0"/>
              </a:rPr>
              <a:t>who is primary </a:t>
            </a:r>
            <a:r>
              <a:rPr lang="en-US" sz="3200" kern="0" dirty="0">
                <a:solidFill>
                  <a:prstClr val="black"/>
                </a:solidFill>
                <a:latin typeface="Helvetica" pitchFamily="2" charset="0"/>
              </a:rPr>
              <a:t>and </a:t>
            </a:r>
            <a:r>
              <a:rPr lang="en-US" sz="3200" b="1" kern="0" dirty="0">
                <a:solidFill>
                  <a:prstClr val="black"/>
                </a:solidFill>
                <a:latin typeface="Helvetica" pitchFamily="2" charset="0"/>
              </a:rPr>
              <a:t>who is backup</a:t>
            </a:r>
          </a:p>
        </p:txBody>
      </p:sp>
    </p:spTree>
    <p:extLst>
      <p:ext uri="{BB962C8B-B14F-4D97-AF65-F5344CB8AC3E}">
        <p14:creationId xmlns:p14="http://schemas.microsoft.com/office/powerpoint/2010/main" val="146637697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F898A-73AE-DD4A-B361-0727B840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24DA-7B71-1B4C-B8E1-DBA1AA75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CCB77-D29E-434E-A7C4-765DB2D2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ED43E-404A-CF4B-84FC-590B654D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702D2E-8439-B945-9774-24B47FFD3F03}"/>
              </a:ext>
            </a:extLst>
          </p:cNvPr>
          <p:cNvSpPr>
            <a:spLocks/>
          </p:cNvSpPr>
          <p:nvPr/>
        </p:nvSpPr>
        <p:spPr bwMode="auto">
          <a:xfrm>
            <a:off x="967022" y="1921387"/>
            <a:ext cx="82073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Client 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FE19D5-790F-F44F-AC24-1B5FD2775BBB}"/>
              </a:ext>
            </a:extLst>
          </p:cNvPr>
          <p:cNvSpPr>
            <a:spLocks/>
          </p:cNvSpPr>
          <p:nvPr/>
        </p:nvSpPr>
        <p:spPr bwMode="auto">
          <a:xfrm>
            <a:off x="851319" y="4817000"/>
            <a:ext cx="1219209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Backup B</a:t>
            </a: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4600FB3D-892D-424F-91BE-104CA5316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1776966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5099226A-17DE-5A4B-B1A9-B2880BFE8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3227133"/>
            <a:ext cx="609600" cy="609600"/>
          </a:xfrm>
          <a:prstGeom prst="rect">
            <a:avLst/>
          </a:prstGeom>
        </p:spPr>
      </p:pic>
      <p:pic>
        <p:nvPicPr>
          <p:cNvPr id="12" name="Picture 11" descr="server-48x48.png">
            <a:extLst>
              <a:ext uri="{FF2B5EF4-FFF2-40B4-BE49-F238E27FC236}">
                <a16:creationId xmlns:a16="http://schemas.microsoft.com/office/drawing/2014/main" id="{5274531F-16FE-0843-97B9-26BBF769E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4" y="4677301"/>
            <a:ext cx="609600" cy="609600"/>
          </a:xfrm>
          <a:prstGeom prst="rect">
            <a:avLst/>
          </a:prstGeom>
        </p:spPr>
      </p:pic>
      <p:cxnSp>
        <p:nvCxnSpPr>
          <p:cNvPr id="13" name="Curved Connector 8">
            <a:extLst>
              <a:ext uri="{FF2B5EF4-FFF2-40B4-BE49-F238E27FC236}">
                <a16:creationId xmlns:a16="http://schemas.microsoft.com/office/drawing/2014/main" id="{A7333163-B22E-7444-949B-28EFECE55DC4}"/>
              </a:ext>
            </a:extLst>
          </p:cNvPr>
          <p:cNvCxnSpPr/>
          <p:nvPr/>
        </p:nvCxnSpPr>
        <p:spPr>
          <a:xfrm>
            <a:off x="2061061" y="2401158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Rectangle 3">
            <a:extLst>
              <a:ext uri="{FF2B5EF4-FFF2-40B4-BE49-F238E27FC236}">
                <a16:creationId xmlns:a16="http://schemas.microsoft.com/office/drawing/2014/main" id="{E8A906A6-F9ED-C148-A6AD-D2458B19E1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192931" y="1921387"/>
            <a:ext cx="5780590" cy="2815347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gets operations</a:t>
            </a:r>
          </a:p>
          <a:p>
            <a:pPr marL="514350" indent="-51435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orders ops into log</a:t>
            </a:r>
          </a:p>
          <a:p>
            <a:pPr marL="514350" indent="-51435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Replicates log of ops to backup</a:t>
            </a:r>
          </a:p>
          <a:p>
            <a:pPr marL="514350" indent="-51435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Backup exec’s ops or writes to log</a:t>
            </a:r>
          </a:p>
          <a:p>
            <a:pPr marL="514350" indent="-514350">
              <a:lnSpc>
                <a:spcPct val="100000"/>
              </a:lnSpc>
              <a:spcBef>
                <a:spcPts val="2400"/>
              </a:spcBef>
              <a:buFont typeface="+mj-lt"/>
              <a:buAutoNum type="arabicPeriod"/>
            </a:pPr>
            <a:endParaRPr lang="en-US" sz="2400" dirty="0"/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07DD1B5F-9DC3-0F4D-B011-30D4B8DF142B}"/>
              </a:ext>
            </a:extLst>
          </p:cNvPr>
          <p:cNvCxnSpPr/>
          <p:nvPr/>
        </p:nvCxnSpPr>
        <p:spPr>
          <a:xfrm>
            <a:off x="2072048" y="3851325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E998FE4-BD96-DE4C-BEB6-1E6C51A23F72}"/>
              </a:ext>
            </a:extLst>
          </p:cNvPr>
          <p:cNvSpPr txBox="1"/>
          <p:nvPr/>
        </p:nvSpPr>
        <p:spPr>
          <a:xfrm>
            <a:off x="929192" y="257357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E01F6F-EDC7-A840-B2EA-7924687F6311}"/>
              </a:ext>
            </a:extLst>
          </p:cNvPr>
          <p:cNvSpPr txBox="1"/>
          <p:nvPr/>
        </p:nvSpPr>
        <p:spPr>
          <a:xfrm>
            <a:off x="929191" y="4006492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036719-55E6-964B-9CEE-FFDA6D941DAC}"/>
              </a:ext>
            </a:extLst>
          </p:cNvPr>
          <p:cNvSpPr>
            <a:spLocks/>
          </p:cNvSpPr>
          <p:nvPr/>
        </p:nvSpPr>
        <p:spPr bwMode="auto">
          <a:xfrm>
            <a:off x="870842" y="3396877"/>
            <a:ext cx="101309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Primary P</a:t>
            </a:r>
          </a:p>
        </p:txBody>
      </p:sp>
    </p:spTree>
    <p:extLst>
      <p:ext uri="{BB962C8B-B14F-4D97-AF65-F5344CB8AC3E}">
        <p14:creationId xmlns:p14="http://schemas.microsoft.com/office/powerpoint/2010/main" val="3716849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C41A-06AF-3E41-AD9B-2C4F0A68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Synchronization to a time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F7A4-66B6-C044-98D9-D926BC255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a server with an accurate clock (e.g., GPS-receiver)</a:t>
            </a:r>
          </a:p>
          <a:p>
            <a:pPr lvl="1"/>
            <a:r>
              <a:rPr lang="en-US" dirty="0"/>
              <a:t>Could simply issue an RPC to obtain the time: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760D3-2B81-C640-9952-8CA7C1DC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903EE-AC36-9349-94C2-2724D103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4A41E-962F-534C-A3DE-86BA1419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7C49FA-BECC-3241-949F-5343721009DD}"/>
              </a:ext>
            </a:extLst>
          </p:cNvPr>
          <p:cNvGrpSpPr/>
          <p:nvPr/>
        </p:nvGrpSpPr>
        <p:grpSpPr>
          <a:xfrm>
            <a:off x="2442575" y="3059562"/>
            <a:ext cx="4258849" cy="2120311"/>
            <a:chOff x="2147823" y="3334634"/>
            <a:chExt cx="4258849" cy="212031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CB1CB19-CE4C-6D45-84C4-A314C30E3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7823" y="3503643"/>
              <a:ext cx="589905" cy="276999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latin typeface="Arial"/>
                  <a:ea typeface="Gill Sans" pitchFamily="-84" charset="0"/>
                  <a:cs typeface="Arial"/>
                </a:rPr>
                <a:t>Client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767FB66-36EE-9F41-93DD-91DEBD056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5315" y="3488254"/>
              <a:ext cx="891357" cy="276999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square" lIns="0" tIns="0" rIns="0" bIns="0" anchor="ctr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Arial"/>
                  <a:ea typeface="Gill Sans" pitchFamily="-84" charset="0"/>
                  <a:cs typeface="Arial"/>
                </a:rPr>
                <a:t>Server</a:t>
              </a:r>
              <a:endParaRPr lang="en-US" dirty="0">
                <a:latin typeface="Arial"/>
                <a:ea typeface="Gill Sans" pitchFamily="-84" charset="0"/>
                <a:cs typeface="Arial"/>
              </a:endParaRPr>
            </a:p>
          </p:txBody>
        </p:sp>
        <p:pic>
          <p:nvPicPr>
            <p:cNvPr id="10" name="Picture 9" descr="Mac-Book-Black-On-48x48.png">
              <a:extLst>
                <a:ext uri="{FF2B5EF4-FFF2-40B4-BE49-F238E27FC236}">
                  <a16:creationId xmlns:a16="http://schemas.microsoft.com/office/drawing/2014/main" id="{B57940D2-C67C-0A4D-BDB5-E03CA75DD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5300" y="3334634"/>
              <a:ext cx="609600" cy="609600"/>
            </a:xfrm>
            <a:prstGeom prst="rect">
              <a:avLst/>
            </a:prstGeom>
          </p:spPr>
        </p:pic>
        <p:pic>
          <p:nvPicPr>
            <p:cNvPr id="11" name="Picture 10" descr="server-48x48.png">
              <a:extLst>
                <a:ext uri="{FF2B5EF4-FFF2-40B4-BE49-F238E27FC236}">
                  <a16:creationId xmlns:a16="http://schemas.microsoft.com/office/drawing/2014/main" id="{9D8D91BB-BF6F-0147-9934-64F1C3A9A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5715" y="3334634"/>
              <a:ext cx="609600" cy="6096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7022DCA-E180-B742-BFBC-9D4EE5621283}"/>
                </a:ext>
              </a:extLst>
            </p:cNvPr>
            <p:cNvSpPr txBox="1"/>
            <p:nvPr/>
          </p:nvSpPr>
          <p:spPr>
            <a:xfrm rot="373032">
              <a:off x="3327055" y="3834706"/>
              <a:ext cx="15165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latin typeface="Arial"/>
                  <a:cs typeface="Arial"/>
                </a:rPr>
                <a:t>Time of day?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9BDE6E-2C20-CC47-ADBF-2ED26C0538B1}"/>
                </a:ext>
              </a:extLst>
            </p:cNvPr>
            <p:cNvCxnSpPr>
              <a:stCxn id="13" idx="2"/>
            </p:cNvCxnSpPr>
            <p:nvPr/>
          </p:nvCxnSpPr>
          <p:spPr>
            <a:xfrm>
              <a:off x="2960100" y="3944234"/>
              <a:ext cx="778" cy="1510711"/>
            </a:xfrm>
            <a:prstGeom prst="line">
              <a:avLst/>
            </a:prstGeom>
            <a:ln>
              <a:prstDash val="soli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C0B7066-B12E-E24D-A99E-3DF92A9E6DB7}"/>
                </a:ext>
              </a:extLst>
            </p:cNvPr>
            <p:cNvCxnSpPr>
              <a:stCxn id="14" idx="2"/>
            </p:cNvCxnSpPr>
            <p:nvPr/>
          </p:nvCxnSpPr>
          <p:spPr>
            <a:xfrm>
              <a:off x="5210515" y="3944234"/>
              <a:ext cx="0" cy="1481512"/>
            </a:xfrm>
            <a:prstGeom prst="line">
              <a:avLst/>
            </a:prstGeom>
            <a:ln>
              <a:prstDash val="soli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EFB3251-B588-0848-8D03-87CDD89B0D07}"/>
                </a:ext>
              </a:extLst>
            </p:cNvPr>
            <p:cNvSpPr txBox="1"/>
            <p:nvPr/>
          </p:nvSpPr>
          <p:spPr>
            <a:xfrm>
              <a:off x="5315793" y="5025636"/>
              <a:ext cx="8686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Time ↓</a:t>
              </a:r>
            </a:p>
          </p:txBody>
        </p:sp>
        <p:cxnSp>
          <p:nvCxnSpPr>
            <p:cNvPr id="16" name="Curved Connector 8">
              <a:extLst>
                <a:ext uri="{FF2B5EF4-FFF2-40B4-BE49-F238E27FC236}">
                  <a16:creationId xmlns:a16="http://schemas.microsoft.com/office/drawing/2014/main" id="{559FC799-256D-DE4C-AF5B-481DE1774554}"/>
                </a:ext>
              </a:extLst>
            </p:cNvPr>
            <p:cNvCxnSpPr/>
            <p:nvPr/>
          </p:nvCxnSpPr>
          <p:spPr>
            <a:xfrm flipH="1" flipV="1">
              <a:off x="2960101" y="4126322"/>
              <a:ext cx="2250414" cy="252159"/>
            </a:xfrm>
            <a:prstGeom prst="straightConnector1">
              <a:avLst/>
            </a:prstGeom>
            <a:ln>
              <a:prstDash val="solid"/>
              <a:headEnd type="arrow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urved Connector 8">
              <a:extLst>
                <a:ext uri="{FF2B5EF4-FFF2-40B4-BE49-F238E27FC236}">
                  <a16:creationId xmlns:a16="http://schemas.microsoft.com/office/drawing/2014/main" id="{B65DAACF-6590-3D41-BCF3-8C9BD1DF31B1}"/>
                </a:ext>
              </a:extLst>
            </p:cNvPr>
            <p:cNvCxnSpPr/>
            <p:nvPr/>
          </p:nvCxnSpPr>
          <p:spPr>
            <a:xfrm flipV="1">
              <a:off x="2960099" y="4636510"/>
              <a:ext cx="2250416" cy="351571"/>
            </a:xfrm>
            <a:prstGeom prst="straightConnector1">
              <a:avLst/>
            </a:prstGeom>
            <a:ln>
              <a:prstDash val="solid"/>
              <a:headEnd type="arrow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D32216F-6E61-134C-85B4-937B0C9A1D97}"/>
                </a:ext>
              </a:extLst>
            </p:cNvPr>
            <p:cNvSpPr txBox="1"/>
            <p:nvPr/>
          </p:nvSpPr>
          <p:spPr>
            <a:xfrm rot="21147479">
              <a:off x="3504368" y="4412649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latin typeface="Arial"/>
                  <a:cs typeface="Arial"/>
                </a:rPr>
                <a:t>2:50 PM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347860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F898A-73AE-DD4A-B361-0727B840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24DA-7B71-1B4C-B8E1-DBA1AA75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CCB77-D29E-434E-A7C4-765DB2D2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ED43E-404A-CF4B-84FC-590B654D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702D2E-8439-B945-9774-24B47FFD3F03}"/>
              </a:ext>
            </a:extLst>
          </p:cNvPr>
          <p:cNvSpPr>
            <a:spLocks/>
          </p:cNvSpPr>
          <p:nvPr/>
        </p:nvSpPr>
        <p:spPr bwMode="auto">
          <a:xfrm>
            <a:off x="967022" y="1921387"/>
            <a:ext cx="82073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Client 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FE19D5-790F-F44F-AC24-1B5FD2775BBB}"/>
              </a:ext>
            </a:extLst>
          </p:cNvPr>
          <p:cNvSpPr>
            <a:spLocks/>
          </p:cNvSpPr>
          <p:nvPr/>
        </p:nvSpPr>
        <p:spPr bwMode="auto">
          <a:xfrm>
            <a:off x="851319" y="4817000"/>
            <a:ext cx="1219209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Backup B</a:t>
            </a: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4600FB3D-892D-424F-91BE-104CA5316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1776966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5099226A-17DE-5A4B-B1A9-B2880BFE8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3227133"/>
            <a:ext cx="609600" cy="609600"/>
          </a:xfrm>
          <a:prstGeom prst="rect">
            <a:avLst/>
          </a:prstGeom>
        </p:spPr>
      </p:pic>
      <p:pic>
        <p:nvPicPr>
          <p:cNvPr id="12" name="Picture 11" descr="server-48x48.png">
            <a:extLst>
              <a:ext uri="{FF2B5EF4-FFF2-40B4-BE49-F238E27FC236}">
                <a16:creationId xmlns:a16="http://schemas.microsoft.com/office/drawing/2014/main" id="{5274531F-16FE-0843-97B9-26BBF769E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4" y="4677301"/>
            <a:ext cx="609600" cy="609600"/>
          </a:xfrm>
          <a:prstGeom prst="rect">
            <a:avLst/>
          </a:prstGeom>
        </p:spPr>
      </p:pic>
      <p:cxnSp>
        <p:nvCxnSpPr>
          <p:cNvPr id="13" name="Curved Connector 8">
            <a:extLst>
              <a:ext uri="{FF2B5EF4-FFF2-40B4-BE49-F238E27FC236}">
                <a16:creationId xmlns:a16="http://schemas.microsoft.com/office/drawing/2014/main" id="{A7333163-B22E-7444-949B-28EFECE55DC4}"/>
              </a:ext>
            </a:extLst>
          </p:cNvPr>
          <p:cNvCxnSpPr/>
          <p:nvPr/>
        </p:nvCxnSpPr>
        <p:spPr>
          <a:xfrm>
            <a:off x="2061061" y="2401158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E998FE4-BD96-DE4C-BEB6-1E6C51A23F72}"/>
              </a:ext>
            </a:extLst>
          </p:cNvPr>
          <p:cNvSpPr txBox="1"/>
          <p:nvPr/>
        </p:nvSpPr>
        <p:spPr>
          <a:xfrm>
            <a:off x="929192" y="257357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036719-55E6-964B-9CEE-FFDA6D941DAC}"/>
              </a:ext>
            </a:extLst>
          </p:cNvPr>
          <p:cNvSpPr>
            <a:spLocks/>
          </p:cNvSpPr>
          <p:nvPr/>
        </p:nvSpPr>
        <p:spPr bwMode="auto">
          <a:xfrm>
            <a:off x="870842" y="3396877"/>
            <a:ext cx="101309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Primary P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B5446347-F241-C94A-9644-10142D67B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40314" y="2108233"/>
            <a:ext cx="5501967" cy="3358502"/>
          </a:xfrm>
        </p:spPr>
        <p:txBody>
          <a:bodyPr>
            <a:noAutofit/>
          </a:bodyPr>
          <a:lstStyle/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gets operations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b="1" dirty="0">
                <a:solidFill>
                  <a:srgbClr val="0070C0"/>
                </a:solidFill>
              </a:rPr>
              <a:t>Primary exec’s ops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orders ops into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Replicates log of ops to backup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Backup exec’s ops or writes 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5A0E8-2352-164F-A809-25C8134EBBDA}"/>
              </a:ext>
            </a:extLst>
          </p:cNvPr>
          <p:cNvSpPr txBox="1"/>
          <p:nvPr/>
        </p:nvSpPr>
        <p:spPr>
          <a:xfrm>
            <a:off x="3524707" y="1421928"/>
            <a:ext cx="4344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charset="0"/>
              </a:rPr>
              <a:t>Asynchronous Replication</a:t>
            </a:r>
          </a:p>
        </p:txBody>
      </p:sp>
    </p:spTree>
    <p:extLst>
      <p:ext uri="{BB962C8B-B14F-4D97-AF65-F5344CB8AC3E}">
        <p14:creationId xmlns:p14="http://schemas.microsoft.com/office/powerpoint/2010/main" val="158488285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F898A-73AE-DD4A-B361-0727B840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24DA-7B71-1B4C-B8E1-DBA1AA75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CCB77-D29E-434E-A7C4-765DB2D2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ED43E-404A-CF4B-84FC-590B654D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702D2E-8439-B945-9774-24B47FFD3F03}"/>
              </a:ext>
            </a:extLst>
          </p:cNvPr>
          <p:cNvSpPr>
            <a:spLocks/>
          </p:cNvSpPr>
          <p:nvPr/>
        </p:nvSpPr>
        <p:spPr bwMode="auto">
          <a:xfrm>
            <a:off x="967022" y="1921387"/>
            <a:ext cx="82073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Client 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FE19D5-790F-F44F-AC24-1B5FD2775BBB}"/>
              </a:ext>
            </a:extLst>
          </p:cNvPr>
          <p:cNvSpPr>
            <a:spLocks/>
          </p:cNvSpPr>
          <p:nvPr/>
        </p:nvSpPr>
        <p:spPr bwMode="auto">
          <a:xfrm>
            <a:off x="851319" y="4817000"/>
            <a:ext cx="1219209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Backup B</a:t>
            </a: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4600FB3D-892D-424F-91BE-104CA5316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1776966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5099226A-17DE-5A4B-B1A9-B2880BFE8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3227133"/>
            <a:ext cx="609600" cy="609600"/>
          </a:xfrm>
          <a:prstGeom prst="rect">
            <a:avLst/>
          </a:prstGeom>
        </p:spPr>
      </p:pic>
      <p:pic>
        <p:nvPicPr>
          <p:cNvPr id="12" name="Picture 11" descr="server-48x48.png">
            <a:extLst>
              <a:ext uri="{FF2B5EF4-FFF2-40B4-BE49-F238E27FC236}">
                <a16:creationId xmlns:a16="http://schemas.microsoft.com/office/drawing/2014/main" id="{5274531F-16FE-0843-97B9-26BBF769E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4" y="4677301"/>
            <a:ext cx="609600" cy="609600"/>
          </a:xfrm>
          <a:prstGeom prst="rect">
            <a:avLst/>
          </a:prstGeom>
        </p:spPr>
      </p:pic>
      <p:cxnSp>
        <p:nvCxnSpPr>
          <p:cNvPr id="13" name="Curved Connector 8">
            <a:extLst>
              <a:ext uri="{FF2B5EF4-FFF2-40B4-BE49-F238E27FC236}">
                <a16:creationId xmlns:a16="http://schemas.microsoft.com/office/drawing/2014/main" id="{A7333163-B22E-7444-949B-28EFECE55DC4}"/>
              </a:ext>
            </a:extLst>
          </p:cNvPr>
          <p:cNvCxnSpPr/>
          <p:nvPr/>
        </p:nvCxnSpPr>
        <p:spPr>
          <a:xfrm>
            <a:off x="2061061" y="2401158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E998FE4-BD96-DE4C-BEB6-1E6C51A23F72}"/>
              </a:ext>
            </a:extLst>
          </p:cNvPr>
          <p:cNvSpPr txBox="1"/>
          <p:nvPr/>
        </p:nvSpPr>
        <p:spPr>
          <a:xfrm>
            <a:off x="929192" y="257357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036719-55E6-964B-9CEE-FFDA6D941DAC}"/>
              </a:ext>
            </a:extLst>
          </p:cNvPr>
          <p:cNvSpPr>
            <a:spLocks/>
          </p:cNvSpPr>
          <p:nvPr/>
        </p:nvSpPr>
        <p:spPr bwMode="auto">
          <a:xfrm>
            <a:off x="870842" y="3396877"/>
            <a:ext cx="101309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Primary P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B5446347-F241-C94A-9644-10142D67B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40314" y="2108233"/>
            <a:ext cx="5501967" cy="3358502"/>
          </a:xfrm>
        </p:spPr>
        <p:txBody>
          <a:bodyPr>
            <a:noAutofit/>
          </a:bodyPr>
          <a:lstStyle/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gets operations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b="1" dirty="0">
                <a:solidFill>
                  <a:srgbClr val="0070C0"/>
                </a:solidFill>
              </a:rPr>
              <a:t>Primary exec’s ops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orders ops into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Replicates log of ops to backup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Backup exec’s ops or writes 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5A0E8-2352-164F-A809-25C8134EBBDA}"/>
              </a:ext>
            </a:extLst>
          </p:cNvPr>
          <p:cNvSpPr txBox="1"/>
          <p:nvPr/>
        </p:nvSpPr>
        <p:spPr>
          <a:xfrm>
            <a:off x="3524707" y="1421928"/>
            <a:ext cx="4344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charset="0"/>
              </a:rPr>
              <a:t>Asynchronous Replication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E5B636-857D-D34D-9897-77074FFE9461}"/>
              </a:ext>
            </a:extLst>
          </p:cNvPr>
          <p:cNvSpPr txBox="1"/>
          <p:nvPr/>
        </p:nvSpPr>
        <p:spPr>
          <a:xfrm>
            <a:off x="2219057" y="2573570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ack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cxnSp>
        <p:nvCxnSpPr>
          <p:cNvPr id="22" name="Curved Connector 8">
            <a:extLst>
              <a:ext uri="{FF2B5EF4-FFF2-40B4-BE49-F238E27FC236}">
                <a16:creationId xmlns:a16="http://schemas.microsoft.com/office/drawing/2014/main" id="{E14794D8-B77E-E842-BD83-3CF65FEE92C9}"/>
              </a:ext>
            </a:extLst>
          </p:cNvPr>
          <p:cNvCxnSpPr/>
          <p:nvPr/>
        </p:nvCxnSpPr>
        <p:spPr>
          <a:xfrm>
            <a:off x="2208753" y="2386565"/>
            <a:ext cx="0" cy="811385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20999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F898A-73AE-DD4A-B361-0727B840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24DA-7B71-1B4C-B8E1-DBA1AA75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CCB77-D29E-434E-A7C4-765DB2D2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ED43E-404A-CF4B-84FC-590B654D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702D2E-8439-B945-9774-24B47FFD3F03}"/>
              </a:ext>
            </a:extLst>
          </p:cNvPr>
          <p:cNvSpPr>
            <a:spLocks/>
          </p:cNvSpPr>
          <p:nvPr/>
        </p:nvSpPr>
        <p:spPr bwMode="auto">
          <a:xfrm>
            <a:off x="967022" y="1921387"/>
            <a:ext cx="82073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Client 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FE19D5-790F-F44F-AC24-1B5FD2775BBB}"/>
              </a:ext>
            </a:extLst>
          </p:cNvPr>
          <p:cNvSpPr>
            <a:spLocks/>
          </p:cNvSpPr>
          <p:nvPr/>
        </p:nvSpPr>
        <p:spPr bwMode="auto">
          <a:xfrm>
            <a:off x="851319" y="4817000"/>
            <a:ext cx="1219209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Backup B</a:t>
            </a: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4600FB3D-892D-424F-91BE-104CA5316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1776966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5099226A-17DE-5A4B-B1A9-B2880BFE8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3227133"/>
            <a:ext cx="609600" cy="609600"/>
          </a:xfrm>
          <a:prstGeom prst="rect">
            <a:avLst/>
          </a:prstGeom>
        </p:spPr>
      </p:pic>
      <p:pic>
        <p:nvPicPr>
          <p:cNvPr id="12" name="Picture 11" descr="server-48x48.png">
            <a:extLst>
              <a:ext uri="{FF2B5EF4-FFF2-40B4-BE49-F238E27FC236}">
                <a16:creationId xmlns:a16="http://schemas.microsoft.com/office/drawing/2014/main" id="{5274531F-16FE-0843-97B9-26BBF769E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4" y="4677301"/>
            <a:ext cx="609600" cy="609600"/>
          </a:xfrm>
          <a:prstGeom prst="rect">
            <a:avLst/>
          </a:prstGeom>
        </p:spPr>
      </p:pic>
      <p:cxnSp>
        <p:nvCxnSpPr>
          <p:cNvPr id="13" name="Curved Connector 8">
            <a:extLst>
              <a:ext uri="{FF2B5EF4-FFF2-40B4-BE49-F238E27FC236}">
                <a16:creationId xmlns:a16="http://schemas.microsoft.com/office/drawing/2014/main" id="{A7333163-B22E-7444-949B-28EFECE55DC4}"/>
              </a:ext>
            </a:extLst>
          </p:cNvPr>
          <p:cNvCxnSpPr/>
          <p:nvPr/>
        </p:nvCxnSpPr>
        <p:spPr>
          <a:xfrm>
            <a:off x="2061061" y="2401158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07DD1B5F-9DC3-0F4D-B011-30D4B8DF142B}"/>
              </a:ext>
            </a:extLst>
          </p:cNvPr>
          <p:cNvCxnSpPr/>
          <p:nvPr/>
        </p:nvCxnSpPr>
        <p:spPr>
          <a:xfrm>
            <a:off x="2072048" y="3851325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E998FE4-BD96-DE4C-BEB6-1E6C51A23F72}"/>
              </a:ext>
            </a:extLst>
          </p:cNvPr>
          <p:cNvSpPr txBox="1"/>
          <p:nvPr/>
        </p:nvSpPr>
        <p:spPr>
          <a:xfrm>
            <a:off x="929192" y="257357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E01F6F-EDC7-A840-B2EA-7924687F6311}"/>
              </a:ext>
            </a:extLst>
          </p:cNvPr>
          <p:cNvSpPr txBox="1"/>
          <p:nvPr/>
        </p:nvSpPr>
        <p:spPr>
          <a:xfrm>
            <a:off x="929191" y="4006492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036719-55E6-964B-9CEE-FFDA6D941DAC}"/>
              </a:ext>
            </a:extLst>
          </p:cNvPr>
          <p:cNvSpPr>
            <a:spLocks/>
          </p:cNvSpPr>
          <p:nvPr/>
        </p:nvSpPr>
        <p:spPr bwMode="auto">
          <a:xfrm>
            <a:off x="870842" y="3396877"/>
            <a:ext cx="101309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Primary P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B5446347-F241-C94A-9644-10142D67B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40314" y="2108233"/>
            <a:ext cx="5501967" cy="3358502"/>
          </a:xfrm>
        </p:spPr>
        <p:txBody>
          <a:bodyPr>
            <a:noAutofit/>
          </a:bodyPr>
          <a:lstStyle/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gets operations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b="1" dirty="0">
                <a:solidFill>
                  <a:srgbClr val="0070C0"/>
                </a:solidFill>
              </a:rPr>
              <a:t>Primary exec’s ops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orders ops into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Replicates log of ops to backup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Backup exec’s ops or writes 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5A0E8-2352-164F-A809-25C8134EBBDA}"/>
              </a:ext>
            </a:extLst>
          </p:cNvPr>
          <p:cNvSpPr txBox="1"/>
          <p:nvPr/>
        </p:nvSpPr>
        <p:spPr>
          <a:xfrm>
            <a:off x="3524707" y="1421928"/>
            <a:ext cx="4344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charset="0"/>
              </a:rPr>
              <a:t>Asynchronous Replication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E5B636-857D-D34D-9897-77074FFE9461}"/>
              </a:ext>
            </a:extLst>
          </p:cNvPr>
          <p:cNvSpPr txBox="1"/>
          <p:nvPr/>
        </p:nvSpPr>
        <p:spPr>
          <a:xfrm>
            <a:off x="2219057" y="2573570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ack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cxnSp>
        <p:nvCxnSpPr>
          <p:cNvPr id="22" name="Curved Connector 8">
            <a:extLst>
              <a:ext uri="{FF2B5EF4-FFF2-40B4-BE49-F238E27FC236}">
                <a16:creationId xmlns:a16="http://schemas.microsoft.com/office/drawing/2014/main" id="{E14794D8-B77E-E842-BD83-3CF65FEE92C9}"/>
              </a:ext>
            </a:extLst>
          </p:cNvPr>
          <p:cNvCxnSpPr/>
          <p:nvPr/>
        </p:nvCxnSpPr>
        <p:spPr>
          <a:xfrm>
            <a:off x="2208753" y="2386565"/>
            <a:ext cx="0" cy="811385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29180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F898A-73AE-DD4A-B361-0727B840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24DA-7B71-1B4C-B8E1-DBA1AA75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CCB77-D29E-434E-A7C4-765DB2D2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ED43E-404A-CF4B-84FC-590B654D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702D2E-8439-B945-9774-24B47FFD3F03}"/>
              </a:ext>
            </a:extLst>
          </p:cNvPr>
          <p:cNvSpPr>
            <a:spLocks/>
          </p:cNvSpPr>
          <p:nvPr/>
        </p:nvSpPr>
        <p:spPr bwMode="auto">
          <a:xfrm>
            <a:off x="967022" y="1921387"/>
            <a:ext cx="82073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Client 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FE19D5-790F-F44F-AC24-1B5FD2775BBB}"/>
              </a:ext>
            </a:extLst>
          </p:cNvPr>
          <p:cNvSpPr>
            <a:spLocks/>
          </p:cNvSpPr>
          <p:nvPr/>
        </p:nvSpPr>
        <p:spPr bwMode="auto">
          <a:xfrm>
            <a:off x="851319" y="4817000"/>
            <a:ext cx="1219209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Backup B</a:t>
            </a: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4600FB3D-892D-424F-91BE-104CA5316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1776966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5099226A-17DE-5A4B-B1A9-B2880BFE8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3227133"/>
            <a:ext cx="609600" cy="609600"/>
          </a:xfrm>
          <a:prstGeom prst="rect">
            <a:avLst/>
          </a:prstGeom>
        </p:spPr>
      </p:pic>
      <p:pic>
        <p:nvPicPr>
          <p:cNvPr id="12" name="Picture 11" descr="server-48x48.png">
            <a:extLst>
              <a:ext uri="{FF2B5EF4-FFF2-40B4-BE49-F238E27FC236}">
                <a16:creationId xmlns:a16="http://schemas.microsoft.com/office/drawing/2014/main" id="{5274531F-16FE-0843-97B9-26BBF769E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4" y="4677301"/>
            <a:ext cx="609600" cy="609600"/>
          </a:xfrm>
          <a:prstGeom prst="rect">
            <a:avLst/>
          </a:prstGeom>
        </p:spPr>
      </p:pic>
      <p:cxnSp>
        <p:nvCxnSpPr>
          <p:cNvPr id="13" name="Curved Connector 8">
            <a:extLst>
              <a:ext uri="{FF2B5EF4-FFF2-40B4-BE49-F238E27FC236}">
                <a16:creationId xmlns:a16="http://schemas.microsoft.com/office/drawing/2014/main" id="{A7333163-B22E-7444-949B-28EFECE55DC4}"/>
              </a:ext>
            </a:extLst>
          </p:cNvPr>
          <p:cNvCxnSpPr/>
          <p:nvPr/>
        </p:nvCxnSpPr>
        <p:spPr>
          <a:xfrm>
            <a:off x="2061061" y="2401158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E998FE4-BD96-DE4C-BEB6-1E6C51A23F72}"/>
              </a:ext>
            </a:extLst>
          </p:cNvPr>
          <p:cNvSpPr txBox="1"/>
          <p:nvPr/>
        </p:nvSpPr>
        <p:spPr>
          <a:xfrm>
            <a:off x="929192" y="257357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036719-55E6-964B-9CEE-FFDA6D941DAC}"/>
              </a:ext>
            </a:extLst>
          </p:cNvPr>
          <p:cNvSpPr>
            <a:spLocks/>
          </p:cNvSpPr>
          <p:nvPr/>
        </p:nvSpPr>
        <p:spPr bwMode="auto">
          <a:xfrm>
            <a:off x="870842" y="3396877"/>
            <a:ext cx="101309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Primary P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B5446347-F241-C94A-9644-10142D67B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40314" y="2108233"/>
            <a:ext cx="5501967" cy="3358502"/>
          </a:xfrm>
        </p:spPr>
        <p:txBody>
          <a:bodyPr>
            <a:noAutofit/>
          </a:bodyPr>
          <a:lstStyle/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gets operations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orders ops into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Replicates log of ops to backup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Backup exec’s op or writes 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b="1" dirty="0">
                <a:solidFill>
                  <a:srgbClr val="0070C0"/>
                </a:solidFill>
              </a:rPr>
              <a:t>Primary gets ack, execs ops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5A0E8-2352-164F-A809-25C8134EBBDA}"/>
              </a:ext>
            </a:extLst>
          </p:cNvPr>
          <p:cNvSpPr txBox="1"/>
          <p:nvPr/>
        </p:nvSpPr>
        <p:spPr>
          <a:xfrm>
            <a:off x="3524707" y="1421928"/>
            <a:ext cx="4028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charset="0"/>
              </a:rPr>
              <a:t>Synchronous Replication</a:t>
            </a:r>
          </a:p>
        </p:txBody>
      </p:sp>
    </p:spTree>
    <p:extLst>
      <p:ext uri="{BB962C8B-B14F-4D97-AF65-F5344CB8AC3E}">
        <p14:creationId xmlns:p14="http://schemas.microsoft.com/office/powerpoint/2010/main" val="420415954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F898A-73AE-DD4A-B361-0727B840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24DA-7B71-1B4C-B8E1-DBA1AA75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CCB77-D29E-434E-A7C4-765DB2D2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ED43E-404A-CF4B-84FC-590B654D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702D2E-8439-B945-9774-24B47FFD3F03}"/>
              </a:ext>
            </a:extLst>
          </p:cNvPr>
          <p:cNvSpPr>
            <a:spLocks/>
          </p:cNvSpPr>
          <p:nvPr/>
        </p:nvSpPr>
        <p:spPr bwMode="auto">
          <a:xfrm>
            <a:off x="967022" y="1921387"/>
            <a:ext cx="82073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Client 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FE19D5-790F-F44F-AC24-1B5FD2775BBB}"/>
              </a:ext>
            </a:extLst>
          </p:cNvPr>
          <p:cNvSpPr>
            <a:spLocks/>
          </p:cNvSpPr>
          <p:nvPr/>
        </p:nvSpPr>
        <p:spPr bwMode="auto">
          <a:xfrm>
            <a:off x="851319" y="4817000"/>
            <a:ext cx="1219209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Backup B</a:t>
            </a: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4600FB3D-892D-424F-91BE-104CA5316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1776966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5099226A-17DE-5A4B-B1A9-B2880BFE8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3227133"/>
            <a:ext cx="609600" cy="609600"/>
          </a:xfrm>
          <a:prstGeom prst="rect">
            <a:avLst/>
          </a:prstGeom>
        </p:spPr>
      </p:pic>
      <p:pic>
        <p:nvPicPr>
          <p:cNvPr id="12" name="Picture 11" descr="server-48x48.png">
            <a:extLst>
              <a:ext uri="{FF2B5EF4-FFF2-40B4-BE49-F238E27FC236}">
                <a16:creationId xmlns:a16="http://schemas.microsoft.com/office/drawing/2014/main" id="{5274531F-16FE-0843-97B9-26BBF769E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4" y="4677301"/>
            <a:ext cx="609600" cy="609600"/>
          </a:xfrm>
          <a:prstGeom prst="rect">
            <a:avLst/>
          </a:prstGeom>
        </p:spPr>
      </p:pic>
      <p:cxnSp>
        <p:nvCxnSpPr>
          <p:cNvPr id="13" name="Curved Connector 8">
            <a:extLst>
              <a:ext uri="{FF2B5EF4-FFF2-40B4-BE49-F238E27FC236}">
                <a16:creationId xmlns:a16="http://schemas.microsoft.com/office/drawing/2014/main" id="{A7333163-B22E-7444-949B-28EFECE55DC4}"/>
              </a:ext>
            </a:extLst>
          </p:cNvPr>
          <p:cNvCxnSpPr/>
          <p:nvPr/>
        </p:nvCxnSpPr>
        <p:spPr>
          <a:xfrm>
            <a:off x="2061061" y="2401158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07DD1B5F-9DC3-0F4D-B011-30D4B8DF142B}"/>
              </a:ext>
            </a:extLst>
          </p:cNvPr>
          <p:cNvCxnSpPr/>
          <p:nvPr/>
        </p:nvCxnSpPr>
        <p:spPr>
          <a:xfrm>
            <a:off x="2072048" y="3851325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E998FE4-BD96-DE4C-BEB6-1E6C51A23F72}"/>
              </a:ext>
            </a:extLst>
          </p:cNvPr>
          <p:cNvSpPr txBox="1"/>
          <p:nvPr/>
        </p:nvSpPr>
        <p:spPr>
          <a:xfrm>
            <a:off x="929192" y="257357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E01F6F-EDC7-A840-B2EA-7924687F6311}"/>
              </a:ext>
            </a:extLst>
          </p:cNvPr>
          <p:cNvSpPr txBox="1"/>
          <p:nvPr/>
        </p:nvSpPr>
        <p:spPr>
          <a:xfrm>
            <a:off x="929191" y="4006492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036719-55E6-964B-9CEE-FFDA6D941DAC}"/>
              </a:ext>
            </a:extLst>
          </p:cNvPr>
          <p:cNvSpPr>
            <a:spLocks/>
          </p:cNvSpPr>
          <p:nvPr/>
        </p:nvSpPr>
        <p:spPr bwMode="auto">
          <a:xfrm>
            <a:off x="870842" y="3396877"/>
            <a:ext cx="101309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Primary P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B5446347-F241-C94A-9644-10142D67B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40314" y="2108233"/>
            <a:ext cx="5501967" cy="3358502"/>
          </a:xfrm>
        </p:spPr>
        <p:txBody>
          <a:bodyPr>
            <a:noAutofit/>
          </a:bodyPr>
          <a:lstStyle/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gets operations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orders ops into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Replicates log of ops to backup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Backup exec’s op or writes 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b="1" dirty="0">
                <a:solidFill>
                  <a:srgbClr val="0070C0"/>
                </a:solidFill>
              </a:rPr>
              <a:t>Primary gets ack, execs ops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5A0E8-2352-164F-A809-25C8134EBBDA}"/>
              </a:ext>
            </a:extLst>
          </p:cNvPr>
          <p:cNvSpPr txBox="1"/>
          <p:nvPr/>
        </p:nvSpPr>
        <p:spPr>
          <a:xfrm>
            <a:off x="3524707" y="1421928"/>
            <a:ext cx="4028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charset="0"/>
              </a:rPr>
              <a:t>Synchronous Replication</a:t>
            </a:r>
          </a:p>
        </p:txBody>
      </p:sp>
    </p:spTree>
    <p:extLst>
      <p:ext uri="{BB962C8B-B14F-4D97-AF65-F5344CB8AC3E}">
        <p14:creationId xmlns:p14="http://schemas.microsoft.com/office/powerpoint/2010/main" val="174694988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F898A-73AE-DD4A-B361-0727B840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24DA-7B71-1B4C-B8E1-DBA1AA75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CCB77-D29E-434E-A7C4-765DB2D2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ED43E-404A-CF4B-84FC-590B654D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702D2E-8439-B945-9774-24B47FFD3F03}"/>
              </a:ext>
            </a:extLst>
          </p:cNvPr>
          <p:cNvSpPr>
            <a:spLocks/>
          </p:cNvSpPr>
          <p:nvPr/>
        </p:nvSpPr>
        <p:spPr bwMode="auto">
          <a:xfrm>
            <a:off x="967022" y="1921387"/>
            <a:ext cx="82073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Client 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FE19D5-790F-F44F-AC24-1B5FD2775BBB}"/>
              </a:ext>
            </a:extLst>
          </p:cNvPr>
          <p:cNvSpPr>
            <a:spLocks/>
          </p:cNvSpPr>
          <p:nvPr/>
        </p:nvSpPr>
        <p:spPr bwMode="auto">
          <a:xfrm>
            <a:off x="851319" y="4817000"/>
            <a:ext cx="1219209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Backup B</a:t>
            </a: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4600FB3D-892D-424F-91BE-104CA5316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1776966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5099226A-17DE-5A4B-B1A9-B2880BFE8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3227133"/>
            <a:ext cx="609600" cy="609600"/>
          </a:xfrm>
          <a:prstGeom prst="rect">
            <a:avLst/>
          </a:prstGeom>
        </p:spPr>
      </p:pic>
      <p:pic>
        <p:nvPicPr>
          <p:cNvPr id="12" name="Picture 11" descr="server-48x48.png">
            <a:extLst>
              <a:ext uri="{FF2B5EF4-FFF2-40B4-BE49-F238E27FC236}">
                <a16:creationId xmlns:a16="http://schemas.microsoft.com/office/drawing/2014/main" id="{5274531F-16FE-0843-97B9-26BBF769E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4" y="4677301"/>
            <a:ext cx="609600" cy="609600"/>
          </a:xfrm>
          <a:prstGeom prst="rect">
            <a:avLst/>
          </a:prstGeom>
        </p:spPr>
      </p:pic>
      <p:cxnSp>
        <p:nvCxnSpPr>
          <p:cNvPr id="13" name="Curved Connector 8">
            <a:extLst>
              <a:ext uri="{FF2B5EF4-FFF2-40B4-BE49-F238E27FC236}">
                <a16:creationId xmlns:a16="http://schemas.microsoft.com/office/drawing/2014/main" id="{A7333163-B22E-7444-949B-28EFECE55DC4}"/>
              </a:ext>
            </a:extLst>
          </p:cNvPr>
          <p:cNvCxnSpPr/>
          <p:nvPr/>
        </p:nvCxnSpPr>
        <p:spPr>
          <a:xfrm>
            <a:off x="2061061" y="2401158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07DD1B5F-9DC3-0F4D-B011-30D4B8DF142B}"/>
              </a:ext>
            </a:extLst>
          </p:cNvPr>
          <p:cNvCxnSpPr/>
          <p:nvPr/>
        </p:nvCxnSpPr>
        <p:spPr>
          <a:xfrm>
            <a:off x="2072048" y="3851325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E998FE4-BD96-DE4C-BEB6-1E6C51A23F72}"/>
              </a:ext>
            </a:extLst>
          </p:cNvPr>
          <p:cNvSpPr txBox="1"/>
          <p:nvPr/>
        </p:nvSpPr>
        <p:spPr>
          <a:xfrm>
            <a:off x="929192" y="257357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E01F6F-EDC7-A840-B2EA-7924687F6311}"/>
              </a:ext>
            </a:extLst>
          </p:cNvPr>
          <p:cNvSpPr txBox="1"/>
          <p:nvPr/>
        </p:nvSpPr>
        <p:spPr>
          <a:xfrm>
            <a:off x="929191" y="4006492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036719-55E6-964B-9CEE-FFDA6D941DAC}"/>
              </a:ext>
            </a:extLst>
          </p:cNvPr>
          <p:cNvSpPr>
            <a:spLocks/>
          </p:cNvSpPr>
          <p:nvPr/>
        </p:nvSpPr>
        <p:spPr bwMode="auto">
          <a:xfrm>
            <a:off x="870842" y="3396877"/>
            <a:ext cx="101309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Primary P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B5446347-F241-C94A-9644-10142D67B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40314" y="2108233"/>
            <a:ext cx="5501967" cy="3358502"/>
          </a:xfrm>
        </p:spPr>
        <p:txBody>
          <a:bodyPr>
            <a:noAutofit/>
          </a:bodyPr>
          <a:lstStyle/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gets operations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orders ops into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Replicates log of ops to backup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Backup exec’s op or writes 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b="1" dirty="0">
                <a:solidFill>
                  <a:srgbClr val="0070C0"/>
                </a:solidFill>
              </a:rPr>
              <a:t>Primary gets ack, execs ops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5A0E8-2352-164F-A809-25C8134EBBDA}"/>
              </a:ext>
            </a:extLst>
          </p:cNvPr>
          <p:cNvSpPr txBox="1"/>
          <p:nvPr/>
        </p:nvSpPr>
        <p:spPr>
          <a:xfrm>
            <a:off x="3524707" y="1421928"/>
            <a:ext cx="4028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charset="0"/>
              </a:rPr>
              <a:t>Synchronous Replication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45A7123-5069-1649-B675-45C87FB3121F}"/>
              </a:ext>
            </a:extLst>
          </p:cNvPr>
          <p:cNvSpPr txBox="1"/>
          <p:nvPr/>
        </p:nvSpPr>
        <p:spPr>
          <a:xfrm>
            <a:off x="2219057" y="405292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ack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cxnSp>
        <p:nvCxnSpPr>
          <p:cNvPr id="22" name="Curved Connector 8">
            <a:extLst>
              <a:ext uri="{FF2B5EF4-FFF2-40B4-BE49-F238E27FC236}">
                <a16:creationId xmlns:a16="http://schemas.microsoft.com/office/drawing/2014/main" id="{EDD4C88C-1960-1D4D-8036-BCA14888E42C}"/>
              </a:ext>
            </a:extLst>
          </p:cNvPr>
          <p:cNvCxnSpPr/>
          <p:nvPr/>
        </p:nvCxnSpPr>
        <p:spPr>
          <a:xfrm>
            <a:off x="2208753" y="3865916"/>
            <a:ext cx="0" cy="811385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24925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F898A-73AE-DD4A-B361-0727B840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Primary-Backup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24DA-7B71-1B4C-B8E1-DBA1AA75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CCB77-D29E-434E-A7C4-765DB2D26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ED43E-404A-CF4B-84FC-590B654D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702D2E-8439-B945-9774-24B47FFD3F03}"/>
              </a:ext>
            </a:extLst>
          </p:cNvPr>
          <p:cNvSpPr>
            <a:spLocks/>
          </p:cNvSpPr>
          <p:nvPr/>
        </p:nvSpPr>
        <p:spPr bwMode="auto">
          <a:xfrm>
            <a:off x="967022" y="1921387"/>
            <a:ext cx="82073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Client 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FE19D5-790F-F44F-AC24-1B5FD2775BBB}"/>
              </a:ext>
            </a:extLst>
          </p:cNvPr>
          <p:cNvSpPr>
            <a:spLocks/>
          </p:cNvSpPr>
          <p:nvPr/>
        </p:nvSpPr>
        <p:spPr bwMode="auto">
          <a:xfrm>
            <a:off x="851319" y="4817000"/>
            <a:ext cx="1219209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Backup B</a:t>
            </a:r>
          </a:p>
        </p:txBody>
      </p:sp>
      <p:pic>
        <p:nvPicPr>
          <p:cNvPr id="10" name="Picture 9" descr="Mac-Book-Black-On-48x48.png">
            <a:extLst>
              <a:ext uri="{FF2B5EF4-FFF2-40B4-BE49-F238E27FC236}">
                <a16:creationId xmlns:a16="http://schemas.microsoft.com/office/drawing/2014/main" id="{4600FB3D-892D-424F-91BE-104CA5316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1776966"/>
            <a:ext cx="609600" cy="609600"/>
          </a:xfrm>
          <a:prstGeom prst="rect">
            <a:avLst/>
          </a:prstGeom>
        </p:spPr>
      </p:pic>
      <p:pic>
        <p:nvPicPr>
          <p:cNvPr id="11" name="Picture 10" descr="server-48x48.png">
            <a:extLst>
              <a:ext uri="{FF2B5EF4-FFF2-40B4-BE49-F238E27FC236}">
                <a16:creationId xmlns:a16="http://schemas.microsoft.com/office/drawing/2014/main" id="{5099226A-17DE-5A4B-B1A9-B2880BFE8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78" y="3227133"/>
            <a:ext cx="609600" cy="609600"/>
          </a:xfrm>
          <a:prstGeom prst="rect">
            <a:avLst/>
          </a:prstGeom>
        </p:spPr>
      </p:pic>
      <p:pic>
        <p:nvPicPr>
          <p:cNvPr id="12" name="Picture 11" descr="server-48x48.png">
            <a:extLst>
              <a:ext uri="{FF2B5EF4-FFF2-40B4-BE49-F238E27FC236}">
                <a16:creationId xmlns:a16="http://schemas.microsoft.com/office/drawing/2014/main" id="{5274531F-16FE-0843-97B9-26BBF769E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4" y="4677301"/>
            <a:ext cx="609600" cy="609600"/>
          </a:xfrm>
          <a:prstGeom prst="rect">
            <a:avLst/>
          </a:prstGeom>
        </p:spPr>
      </p:pic>
      <p:cxnSp>
        <p:nvCxnSpPr>
          <p:cNvPr id="13" name="Curved Connector 8">
            <a:extLst>
              <a:ext uri="{FF2B5EF4-FFF2-40B4-BE49-F238E27FC236}">
                <a16:creationId xmlns:a16="http://schemas.microsoft.com/office/drawing/2014/main" id="{A7333163-B22E-7444-949B-28EFECE55DC4}"/>
              </a:ext>
            </a:extLst>
          </p:cNvPr>
          <p:cNvCxnSpPr/>
          <p:nvPr/>
        </p:nvCxnSpPr>
        <p:spPr>
          <a:xfrm>
            <a:off x="2061061" y="2401158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07DD1B5F-9DC3-0F4D-B011-30D4B8DF142B}"/>
              </a:ext>
            </a:extLst>
          </p:cNvPr>
          <p:cNvCxnSpPr/>
          <p:nvPr/>
        </p:nvCxnSpPr>
        <p:spPr>
          <a:xfrm>
            <a:off x="2072048" y="3851325"/>
            <a:ext cx="0" cy="811385"/>
          </a:xfrm>
          <a:prstGeom prst="straightConnector1">
            <a:avLst/>
          </a:prstGeom>
          <a:ln>
            <a:prstDash val="solid"/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E998FE4-BD96-DE4C-BEB6-1E6C51A23F72}"/>
              </a:ext>
            </a:extLst>
          </p:cNvPr>
          <p:cNvSpPr txBox="1"/>
          <p:nvPr/>
        </p:nvSpPr>
        <p:spPr>
          <a:xfrm>
            <a:off x="929192" y="257357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E01F6F-EDC7-A840-B2EA-7924687F6311}"/>
              </a:ext>
            </a:extLst>
          </p:cNvPr>
          <p:cNvSpPr txBox="1"/>
          <p:nvPr/>
        </p:nvSpPr>
        <p:spPr>
          <a:xfrm>
            <a:off x="929191" y="4006492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put(x,1)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036719-55E6-964B-9CEE-FFDA6D941DAC}"/>
              </a:ext>
            </a:extLst>
          </p:cNvPr>
          <p:cNvSpPr>
            <a:spLocks/>
          </p:cNvSpPr>
          <p:nvPr/>
        </p:nvSpPr>
        <p:spPr bwMode="auto">
          <a:xfrm>
            <a:off x="870842" y="3396877"/>
            <a:ext cx="1013098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Helvetica" pitchFamily="2" charset="0"/>
                <a:ea typeface="Gill Sans" pitchFamily="-84" charset="0"/>
                <a:cs typeface="Arial"/>
              </a:rPr>
              <a:t>Primary P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B5446347-F241-C94A-9644-10142D67B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40314" y="2108233"/>
            <a:ext cx="5501967" cy="3358502"/>
          </a:xfrm>
        </p:spPr>
        <p:txBody>
          <a:bodyPr>
            <a:noAutofit/>
          </a:bodyPr>
          <a:lstStyle/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gets operations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Primary orders ops into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Replicates log of ops to backup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dirty="0"/>
              <a:t>Backup exec’s op or writes to log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r>
              <a:rPr lang="en-US" sz="2400" b="1" dirty="0">
                <a:solidFill>
                  <a:srgbClr val="0070C0"/>
                </a:solidFill>
              </a:rPr>
              <a:t>Primary gets ack, execs ops</a:t>
            </a:r>
          </a:p>
          <a:p>
            <a:pPr marL="514350" indent="-514350">
              <a:spcBef>
                <a:spcPts val="2400"/>
              </a:spcBef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5A0E8-2352-164F-A809-25C8134EBBDA}"/>
              </a:ext>
            </a:extLst>
          </p:cNvPr>
          <p:cNvSpPr txBox="1"/>
          <p:nvPr/>
        </p:nvSpPr>
        <p:spPr>
          <a:xfrm>
            <a:off x="3524707" y="1421928"/>
            <a:ext cx="4028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charset="0"/>
              </a:rPr>
              <a:t>Synchronous Replication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E5B636-857D-D34D-9897-77074FFE9461}"/>
              </a:ext>
            </a:extLst>
          </p:cNvPr>
          <p:cNvSpPr txBox="1"/>
          <p:nvPr/>
        </p:nvSpPr>
        <p:spPr>
          <a:xfrm>
            <a:off x="2219057" y="2573570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ack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cxnSp>
        <p:nvCxnSpPr>
          <p:cNvPr id="22" name="Curved Connector 8">
            <a:extLst>
              <a:ext uri="{FF2B5EF4-FFF2-40B4-BE49-F238E27FC236}">
                <a16:creationId xmlns:a16="http://schemas.microsoft.com/office/drawing/2014/main" id="{E14794D8-B77E-E842-BD83-3CF65FEE92C9}"/>
              </a:ext>
            </a:extLst>
          </p:cNvPr>
          <p:cNvCxnSpPr/>
          <p:nvPr/>
        </p:nvCxnSpPr>
        <p:spPr>
          <a:xfrm>
            <a:off x="2208753" y="2386565"/>
            <a:ext cx="0" cy="811385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1A52DE1-90DF-C341-971C-6F4ABD54AC45}"/>
              </a:ext>
            </a:extLst>
          </p:cNvPr>
          <p:cNvSpPr txBox="1"/>
          <p:nvPr/>
        </p:nvSpPr>
        <p:spPr>
          <a:xfrm>
            <a:off x="2219057" y="405292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rPr>
              <a:t>ack</a:t>
            </a:r>
            <a:endParaRPr lang="en-US" sz="1800" dirty="0">
              <a:latin typeface="Consolas" panose="020B0609020204030204" pitchFamily="49" charset="0"/>
              <a:ea typeface="Arial" charset="0"/>
              <a:cs typeface="Consolas" panose="020B0609020204030204" pitchFamily="49" charset="0"/>
            </a:endParaRPr>
          </a:p>
        </p:txBody>
      </p:sp>
      <p:cxnSp>
        <p:nvCxnSpPr>
          <p:cNvPr id="24" name="Curved Connector 8">
            <a:extLst>
              <a:ext uri="{FF2B5EF4-FFF2-40B4-BE49-F238E27FC236}">
                <a16:creationId xmlns:a16="http://schemas.microsoft.com/office/drawing/2014/main" id="{4BCC1070-2D5F-1B45-9DF4-6D6D57B72A69}"/>
              </a:ext>
            </a:extLst>
          </p:cNvPr>
          <p:cNvCxnSpPr/>
          <p:nvPr/>
        </p:nvCxnSpPr>
        <p:spPr>
          <a:xfrm>
            <a:off x="2208753" y="3865916"/>
            <a:ext cx="0" cy="811385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50559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9CAB4-F63B-8642-8F06-9B7FAF86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 Synchronous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58480-B53E-D043-9207-163D9AE0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006DA-6EEA-B041-B9A7-CDA3D97E6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0BE3F-167E-B142-A05F-87B953CF3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97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4B68756-AC45-3446-B723-8D9C80D9917A}"/>
              </a:ext>
            </a:extLst>
          </p:cNvPr>
          <p:cNvSpPr/>
          <p:nvPr/>
        </p:nvSpPr>
        <p:spPr>
          <a:xfrm>
            <a:off x="2951072" y="2705310"/>
            <a:ext cx="2286000" cy="1905000"/>
          </a:xfrm>
          <a:prstGeom prst="roundRect">
            <a:avLst>
              <a:gd name="adj" fmla="val 11074"/>
            </a:avLst>
          </a:prstGeom>
          <a:solidFill>
            <a:srgbClr val="E3EAF9"/>
          </a:solidFill>
          <a:ln>
            <a:solidFill>
              <a:srgbClr val="4974C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>
              <a:latin typeface="Helvetica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124BC4D-D93E-9A40-9DB0-20EA1E1545BA}"/>
              </a:ext>
            </a:extLst>
          </p:cNvPr>
          <p:cNvGrpSpPr/>
          <p:nvPr/>
        </p:nvGrpSpPr>
        <p:grpSpPr>
          <a:xfrm>
            <a:off x="3255872" y="4229310"/>
            <a:ext cx="1524000" cy="228600"/>
            <a:chOff x="1828800" y="3733800"/>
            <a:chExt cx="1524000" cy="2286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2C44679-6859-3D4D-ABAB-016CB73B6BBD}"/>
                </a:ext>
              </a:extLst>
            </p:cNvPr>
            <p:cNvSpPr/>
            <p:nvPr/>
          </p:nvSpPr>
          <p:spPr>
            <a:xfrm>
              <a:off x="1828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>
                  <a:latin typeface="Helvetica" pitchFamily="2" charset="0"/>
                </a:rPr>
                <a:t>add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D35C412-1E20-D642-AF24-7B7B7C9B7273}"/>
                </a:ext>
              </a:extLst>
            </p:cNvPr>
            <p:cNvSpPr/>
            <p:nvPr/>
          </p:nvSpPr>
          <p:spPr>
            <a:xfrm>
              <a:off x="2209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jmp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74808CA-82F1-2540-BFB4-CF35A059EF99}"/>
                </a:ext>
              </a:extLst>
            </p:cNvPr>
            <p:cNvSpPr/>
            <p:nvPr/>
          </p:nvSpPr>
          <p:spPr>
            <a:xfrm>
              <a:off x="2590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mov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79086C1-D9B6-BD4B-B4E4-E26C1351ED69}"/>
                </a:ext>
              </a:extLst>
            </p:cNvPr>
            <p:cNvSpPr/>
            <p:nvPr/>
          </p:nvSpPr>
          <p:spPr>
            <a:xfrm>
              <a:off x="2971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shl</a:t>
              </a:r>
              <a:endParaRPr lang="en-US" sz="1200" dirty="0">
                <a:latin typeface="Helvetica" pitchFamily="2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B703107-B37C-674C-9C5D-D6C4ED088D7F}"/>
              </a:ext>
            </a:extLst>
          </p:cNvPr>
          <p:cNvSpPr txBox="1"/>
          <p:nvPr/>
        </p:nvSpPr>
        <p:spPr>
          <a:xfrm>
            <a:off x="3854367" y="4000710"/>
            <a:ext cx="2981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F7CAD09-31F7-9449-B83A-50A00AEBC8A9}"/>
              </a:ext>
            </a:extLst>
          </p:cNvPr>
          <p:cNvGrpSpPr/>
          <p:nvPr/>
        </p:nvGrpSpPr>
        <p:grpSpPr>
          <a:xfrm>
            <a:off x="4349840" y="3238710"/>
            <a:ext cx="658633" cy="609600"/>
            <a:chOff x="3075167" y="2286000"/>
            <a:chExt cx="658633" cy="6096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9F88555-5EC2-2B49-B72D-09FE75C6A920}"/>
                </a:ext>
              </a:extLst>
            </p:cNvPr>
            <p:cNvSpPr/>
            <p:nvPr/>
          </p:nvSpPr>
          <p:spPr>
            <a:xfrm>
              <a:off x="3322154" y="2401625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B24B3E-0826-C149-9785-97B9454CDCE6}"/>
                </a:ext>
              </a:extLst>
            </p:cNvPr>
            <p:cNvSpPr/>
            <p:nvPr/>
          </p:nvSpPr>
          <p:spPr>
            <a:xfrm>
              <a:off x="3569142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68C5FAD-2327-0B48-9829-D64F9990AFD0}"/>
                </a:ext>
              </a:extLst>
            </p:cNvPr>
            <p:cNvSpPr/>
            <p:nvPr/>
          </p:nvSpPr>
          <p:spPr>
            <a:xfrm>
              <a:off x="3322154" y="2730942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0B6C908-8DE0-3B40-B927-672E15EA9006}"/>
                </a:ext>
              </a:extLst>
            </p:cNvPr>
            <p:cNvSpPr/>
            <p:nvPr/>
          </p:nvSpPr>
          <p:spPr>
            <a:xfrm>
              <a:off x="3075167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0F1C65F-174B-9D49-8CEF-498514146710}"/>
                </a:ext>
              </a:extLst>
            </p:cNvPr>
            <p:cNvSpPr/>
            <p:nvPr/>
          </p:nvSpPr>
          <p:spPr>
            <a:xfrm>
              <a:off x="3492394" y="2479551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6D3E3B1-9AE6-C049-A17E-1C46B6EE7103}"/>
                </a:ext>
              </a:extLst>
            </p:cNvPr>
            <p:cNvSpPr/>
            <p:nvPr/>
          </p:nvSpPr>
          <p:spPr>
            <a:xfrm rot="10800000">
              <a:off x="3157496" y="2725143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52006BE-9737-EA4D-8F3C-7DFCF28C5196}"/>
                </a:ext>
              </a:extLst>
            </p:cNvPr>
            <p:cNvSpPr/>
            <p:nvPr/>
          </p:nvSpPr>
          <p:spPr>
            <a:xfrm flipH="1">
              <a:off x="3158892" y="248395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0CE6A57-4CBE-6A4A-8398-EEBC9A297218}"/>
                </a:ext>
              </a:extLst>
            </p:cNvPr>
            <p:cNvSpPr/>
            <p:nvPr/>
          </p:nvSpPr>
          <p:spPr>
            <a:xfrm rot="10800000" flipH="1">
              <a:off x="3488208" y="272514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0BF5556-B029-EC44-BDE2-0BB1570BE419}"/>
                </a:ext>
              </a:extLst>
            </p:cNvPr>
            <p:cNvSpPr/>
            <p:nvPr/>
          </p:nvSpPr>
          <p:spPr>
            <a:xfrm>
              <a:off x="3334455" y="2286000"/>
              <a:ext cx="136991" cy="126788"/>
            </a:xfrm>
            <a:custGeom>
              <a:avLst/>
              <a:gdLst>
                <a:gd name="connsiteX0" fmla="*/ 0 w 185980"/>
                <a:gd name="connsiteY0" fmla="*/ 0 h 6711"/>
                <a:gd name="connsiteX1" fmla="*/ 185980 w 185980"/>
                <a:gd name="connsiteY1" fmla="*/ 0 h 6711"/>
                <a:gd name="connsiteX0" fmla="*/ 2160 w 12160"/>
                <a:gd name="connsiteY0" fmla="*/ 223289 h 223707"/>
                <a:gd name="connsiteX1" fmla="*/ 12160 w 12160"/>
                <a:gd name="connsiteY1" fmla="*/ 223289 h 223707"/>
                <a:gd name="connsiteX0" fmla="*/ 1366 w 13800"/>
                <a:gd name="connsiteY0" fmla="*/ 342290 h 342290"/>
                <a:gd name="connsiteX1" fmla="*/ 11366 w 13800"/>
                <a:gd name="connsiteY1" fmla="*/ 342290 h 342290"/>
                <a:gd name="connsiteX0" fmla="*/ 1989 w 14293"/>
                <a:gd name="connsiteY0" fmla="*/ 324153 h 324153"/>
                <a:gd name="connsiteX1" fmla="*/ 11989 w 14293"/>
                <a:gd name="connsiteY1" fmla="*/ 324153 h 324153"/>
                <a:gd name="connsiteX0" fmla="*/ 2255 w 14511"/>
                <a:gd name="connsiteY0" fmla="*/ 370090 h 370090"/>
                <a:gd name="connsiteX1" fmla="*/ 12255 w 14511"/>
                <a:gd name="connsiteY1" fmla="*/ 370090 h 370090"/>
                <a:gd name="connsiteX0" fmla="*/ 2329 w 14189"/>
                <a:gd name="connsiteY0" fmla="*/ 440603 h 440603"/>
                <a:gd name="connsiteX1" fmla="*/ 12329 w 14189"/>
                <a:gd name="connsiteY1" fmla="*/ 440603 h 440603"/>
                <a:gd name="connsiteX0" fmla="*/ 2751 w 14550"/>
                <a:gd name="connsiteY0" fmla="*/ 444918 h 444918"/>
                <a:gd name="connsiteX1" fmla="*/ 12751 w 14550"/>
                <a:gd name="connsiteY1" fmla="*/ 444918 h 444918"/>
                <a:gd name="connsiteX0" fmla="*/ 2670 w 14857"/>
                <a:gd name="connsiteY0" fmla="*/ 449265 h 449265"/>
                <a:gd name="connsiteX1" fmla="*/ 12670 w 14857"/>
                <a:gd name="connsiteY1" fmla="*/ 449265 h 449265"/>
                <a:gd name="connsiteX0" fmla="*/ 2810 w 14974"/>
                <a:gd name="connsiteY0" fmla="*/ 403354 h 403354"/>
                <a:gd name="connsiteX1" fmla="*/ 12810 w 14974"/>
                <a:gd name="connsiteY1" fmla="*/ 403354 h 403354"/>
                <a:gd name="connsiteX0" fmla="*/ 2954 w 14489"/>
                <a:gd name="connsiteY0" fmla="*/ 354005 h 354005"/>
                <a:gd name="connsiteX1" fmla="*/ 12954 w 14489"/>
                <a:gd name="connsiteY1" fmla="*/ 354005 h 354005"/>
                <a:gd name="connsiteX0" fmla="*/ 1970 w 13635"/>
                <a:gd name="connsiteY0" fmla="*/ 349722 h 349722"/>
                <a:gd name="connsiteX1" fmla="*/ 11970 w 13635"/>
                <a:gd name="connsiteY1" fmla="*/ 349722 h 349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635" h="349722">
                  <a:moveTo>
                    <a:pt x="1970" y="349722"/>
                  </a:moveTo>
                  <a:cubicBezTo>
                    <a:pt x="-7474" y="-103494"/>
                    <a:pt x="20582" y="-129473"/>
                    <a:pt x="11970" y="349722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DD7124F-E91D-FE40-A57F-48B9BAE246D8}"/>
                </a:ext>
              </a:extLst>
            </p:cNvPr>
            <p:cNvCxnSpPr>
              <a:stCxn id="17" idx="0"/>
              <a:endCxn id="15" idx="4"/>
            </p:cNvCxnSpPr>
            <p:nvPr/>
          </p:nvCxnSpPr>
          <p:spPr>
            <a:xfrm flipV="1">
              <a:off x="3404484" y="2566284"/>
              <a:ext cx="0" cy="164658"/>
            </a:xfrm>
            <a:prstGeom prst="line">
              <a:avLst/>
            </a:pr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4301896-BCC8-3645-A72E-30AC663EC290}"/>
              </a:ext>
            </a:extLst>
          </p:cNvPr>
          <p:cNvGrpSpPr/>
          <p:nvPr/>
        </p:nvGrpSpPr>
        <p:grpSpPr>
          <a:xfrm>
            <a:off x="3319401" y="3238710"/>
            <a:ext cx="531549" cy="533400"/>
            <a:chOff x="2057400" y="2438400"/>
            <a:chExt cx="379678" cy="381000"/>
          </a:xfrm>
        </p:grpSpPr>
        <p:sp>
          <p:nvSpPr>
            <p:cNvPr id="26" name="AutoShape 568">
              <a:extLst>
                <a:ext uri="{FF2B5EF4-FFF2-40B4-BE49-F238E27FC236}">
                  <a16:creationId xmlns:a16="http://schemas.microsoft.com/office/drawing/2014/main" id="{96EB935E-EEE1-2849-8047-FFA11B2CA8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7400" y="2438400"/>
              <a:ext cx="379678" cy="379204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Helvetica" pitchFamily="2" charset="0"/>
              </a:endParaRPr>
            </a:p>
          </p:txBody>
        </p:sp>
        <p:sp>
          <p:nvSpPr>
            <p:cNvPr id="27" name="AutoShape 569">
              <a:extLst>
                <a:ext uri="{FF2B5EF4-FFF2-40B4-BE49-F238E27FC236}">
                  <a16:creationId xmlns:a16="http://schemas.microsoft.com/office/drawing/2014/main" id="{2B151BBA-C6C2-7C48-B58D-919A641F610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7281778">
              <a:off x="2057637" y="2439959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Helvetica" pitchFamily="2" charset="0"/>
              </a:endParaRPr>
            </a:p>
          </p:txBody>
        </p:sp>
        <p:sp>
          <p:nvSpPr>
            <p:cNvPr id="28" name="AutoShape 570">
              <a:extLst>
                <a:ext uri="{FF2B5EF4-FFF2-40B4-BE49-F238E27FC236}">
                  <a16:creationId xmlns:a16="http://schemas.microsoft.com/office/drawing/2014/main" id="{08F0366C-906C-734D-AEC9-EC8B39BBF28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395787">
              <a:off x="2057637" y="2438163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Helvetica" pitchFamily="2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0AAB0DC-AC58-4D48-822E-B6C199F6F8C8}"/>
              </a:ext>
            </a:extLst>
          </p:cNvPr>
          <p:cNvSpPr txBox="1"/>
          <p:nvPr/>
        </p:nvSpPr>
        <p:spPr>
          <a:xfrm>
            <a:off x="3233316" y="2781511"/>
            <a:ext cx="636393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Logging</a:t>
            </a:r>
            <a:br>
              <a:rPr lang="en-US" sz="1400" dirty="0">
                <a:latin typeface="Helvetica" pitchFamily="2" charset="0"/>
                <a:ea typeface="Arial" charset="0"/>
                <a:cs typeface="Arial" charset="0"/>
              </a:rPr>
            </a:b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Module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3F11E30-D19A-9242-8EE4-C7231F92A222}"/>
              </a:ext>
            </a:extLst>
          </p:cNvPr>
          <p:cNvSpPr txBox="1"/>
          <p:nvPr/>
        </p:nvSpPr>
        <p:spPr>
          <a:xfrm>
            <a:off x="4322673" y="2781511"/>
            <a:ext cx="676467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State</a:t>
            </a:r>
            <a:br>
              <a:rPr lang="en-US" sz="1400" dirty="0">
                <a:latin typeface="Helvetica" pitchFamily="2" charset="0"/>
                <a:ea typeface="Arial" charset="0"/>
                <a:cs typeface="Arial" charset="0"/>
              </a:rPr>
            </a:b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Machine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90337D6C-B74E-F441-BFD7-50AB4F7812D4}"/>
              </a:ext>
            </a:extLst>
          </p:cNvPr>
          <p:cNvSpPr/>
          <p:nvPr/>
        </p:nvSpPr>
        <p:spPr>
          <a:xfrm>
            <a:off x="5389472" y="2705310"/>
            <a:ext cx="2286000" cy="1905000"/>
          </a:xfrm>
          <a:prstGeom prst="roundRect">
            <a:avLst>
              <a:gd name="adj" fmla="val 11074"/>
            </a:avLst>
          </a:prstGeom>
          <a:solidFill>
            <a:srgbClr val="E3EAF9"/>
          </a:solidFill>
          <a:ln>
            <a:solidFill>
              <a:srgbClr val="4974C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>
              <a:latin typeface="Helvetica" pitchFamily="2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2A2427E-820E-2645-A358-B39DB3CA7572}"/>
              </a:ext>
            </a:extLst>
          </p:cNvPr>
          <p:cNvGrpSpPr/>
          <p:nvPr/>
        </p:nvGrpSpPr>
        <p:grpSpPr>
          <a:xfrm>
            <a:off x="5694272" y="4229310"/>
            <a:ext cx="1524000" cy="228600"/>
            <a:chOff x="1828800" y="3733800"/>
            <a:chExt cx="1524000" cy="2286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0437085-E20E-9F44-91CA-211D18E7F37E}"/>
                </a:ext>
              </a:extLst>
            </p:cNvPr>
            <p:cNvSpPr/>
            <p:nvPr/>
          </p:nvSpPr>
          <p:spPr>
            <a:xfrm>
              <a:off x="1828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>
                  <a:latin typeface="Helvetica" pitchFamily="2" charset="0"/>
                </a:rPr>
                <a:t>add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0597365-6D4A-9C4D-8C9A-F7EB5852AAF3}"/>
                </a:ext>
              </a:extLst>
            </p:cNvPr>
            <p:cNvSpPr/>
            <p:nvPr/>
          </p:nvSpPr>
          <p:spPr>
            <a:xfrm>
              <a:off x="2209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jmp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1BC92C8-D6D5-9B4B-A453-5292C2775959}"/>
                </a:ext>
              </a:extLst>
            </p:cNvPr>
            <p:cNvSpPr/>
            <p:nvPr/>
          </p:nvSpPr>
          <p:spPr>
            <a:xfrm>
              <a:off x="2590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mov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0FDDD16-2702-DB43-89C5-EDDCFBED6806}"/>
                </a:ext>
              </a:extLst>
            </p:cNvPr>
            <p:cNvSpPr/>
            <p:nvPr/>
          </p:nvSpPr>
          <p:spPr>
            <a:xfrm>
              <a:off x="2971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shl</a:t>
              </a:r>
              <a:endParaRPr lang="en-US" sz="1200" dirty="0">
                <a:latin typeface="Helvetica" pitchFamily="2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88857B3D-78F1-664A-B62F-3E9330C7FCB6}"/>
              </a:ext>
            </a:extLst>
          </p:cNvPr>
          <p:cNvSpPr txBox="1"/>
          <p:nvPr/>
        </p:nvSpPr>
        <p:spPr>
          <a:xfrm>
            <a:off x="6292767" y="4000710"/>
            <a:ext cx="2981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F0B57F7-5D1E-8E42-8D29-A3F510461019}"/>
              </a:ext>
            </a:extLst>
          </p:cNvPr>
          <p:cNvGrpSpPr/>
          <p:nvPr/>
        </p:nvGrpSpPr>
        <p:grpSpPr>
          <a:xfrm>
            <a:off x="6788240" y="3238710"/>
            <a:ext cx="658633" cy="609600"/>
            <a:chOff x="3075167" y="2286000"/>
            <a:chExt cx="658633" cy="6096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8B9A48-5C03-0344-A444-A1C7D8A47CFD}"/>
                </a:ext>
              </a:extLst>
            </p:cNvPr>
            <p:cNvSpPr/>
            <p:nvPr/>
          </p:nvSpPr>
          <p:spPr>
            <a:xfrm>
              <a:off x="3322154" y="2401625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48FEB17-4D1C-FC47-94E8-A6C42D364DAB}"/>
                </a:ext>
              </a:extLst>
            </p:cNvPr>
            <p:cNvSpPr/>
            <p:nvPr/>
          </p:nvSpPr>
          <p:spPr>
            <a:xfrm>
              <a:off x="3569142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80F81A3-F857-CC44-AE92-CB2873F0F60E}"/>
                </a:ext>
              </a:extLst>
            </p:cNvPr>
            <p:cNvSpPr/>
            <p:nvPr/>
          </p:nvSpPr>
          <p:spPr>
            <a:xfrm>
              <a:off x="3322154" y="2730942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8EB7D5F-CBCC-BD4B-8A07-89D5BFCD6589}"/>
                </a:ext>
              </a:extLst>
            </p:cNvPr>
            <p:cNvSpPr/>
            <p:nvPr/>
          </p:nvSpPr>
          <p:spPr>
            <a:xfrm>
              <a:off x="3075167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F48B350-9D27-1E40-96CE-80A11B9D0E9B}"/>
                </a:ext>
              </a:extLst>
            </p:cNvPr>
            <p:cNvSpPr/>
            <p:nvPr/>
          </p:nvSpPr>
          <p:spPr>
            <a:xfrm>
              <a:off x="3492394" y="2479551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FB274205-E50B-C04E-B41D-2502571DBEA2}"/>
                </a:ext>
              </a:extLst>
            </p:cNvPr>
            <p:cNvSpPr/>
            <p:nvPr/>
          </p:nvSpPr>
          <p:spPr>
            <a:xfrm rot="10800000">
              <a:off x="3157496" y="2725143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8181306C-DF36-824C-93CC-392C6B16B92B}"/>
                </a:ext>
              </a:extLst>
            </p:cNvPr>
            <p:cNvSpPr/>
            <p:nvPr/>
          </p:nvSpPr>
          <p:spPr>
            <a:xfrm flipH="1">
              <a:off x="3158892" y="248395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AE183789-BB84-574C-9730-B21D646B421F}"/>
                </a:ext>
              </a:extLst>
            </p:cNvPr>
            <p:cNvSpPr/>
            <p:nvPr/>
          </p:nvSpPr>
          <p:spPr>
            <a:xfrm rot="10800000" flipH="1">
              <a:off x="3488208" y="272514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0C2F679E-C447-924A-9ED3-37F9325FC153}"/>
                </a:ext>
              </a:extLst>
            </p:cNvPr>
            <p:cNvSpPr/>
            <p:nvPr/>
          </p:nvSpPr>
          <p:spPr>
            <a:xfrm>
              <a:off x="3334455" y="2286000"/>
              <a:ext cx="136991" cy="126788"/>
            </a:xfrm>
            <a:custGeom>
              <a:avLst/>
              <a:gdLst>
                <a:gd name="connsiteX0" fmla="*/ 0 w 185980"/>
                <a:gd name="connsiteY0" fmla="*/ 0 h 6711"/>
                <a:gd name="connsiteX1" fmla="*/ 185980 w 185980"/>
                <a:gd name="connsiteY1" fmla="*/ 0 h 6711"/>
                <a:gd name="connsiteX0" fmla="*/ 2160 w 12160"/>
                <a:gd name="connsiteY0" fmla="*/ 223289 h 223707"/>
                <a:gd name="connsiteX1" fmla="*/ 12160 w 12160"/>
                <a:gd name="connsiteY1" fmla="*/ 223289 h 223707"/>
                <a:gd name="connsiteX0" fmla="*/ 1366 w 13800"/>
                <a:gd name="connsiteY0" fmla="*/ 342290 h 342290"/>
                <a:gd name="connsiteX1" fmla="*/ 11366 w 13800"/>
                <a:gd name="connsiteY1" fmla="*/ 342290 h 342290"/>
                <a:gd name="connsiteX0" fmla="*/ 1989 w 14293"/>
                <a:gd name="connsiteY0" fmla="*/ 324153 h 324153"/>
                <a:gd name="connsiteX1" fmla="*/ 11989 w 14293"/>
                <a:gd name="connsiteY1" fmla="*/ 324153 h 324153"/>
                <a:gd name="connsiteX0" fmla="*/ 2255 w 14511"/>
                <a:gd name="connsiteY0" fmla="*/ 370090 h 370090"/>
                <a:gd name="connsiteX1" fmla="*/ 12255 w 14511"/>
                <a:gd name="connsiteY1" fmla="*/ 370090 h 370090"/>
                <a:gd name="connsiteX0" fmla="*/ 2329 w 14189"/>
                <a:gd name="connsiteY0" fmla="*/ 440603 h 440603"/>
                <a:gd name="connsiteX1" fmla="*/ 12329 w 14189"/>
                <a:gd name="connsiteY1" fmla="*/ 440603 h 440603"/>
                <a:gd name="connsiteX0" fmla="*/ 2751 w 14550"/>
                <a:gd name="connsiteY0" fmla="*/ 444918 h 444918"/>
                <a:gd name="connsiteX1" fmla="*/ 12751 w 14550"/>
                <a:gd name="connsiteY1" fmla="*/ 444918 h 444918"/>
                <a:gd name="connsiteX0" fmla="*/ 2670 w 14857"/>
                <a:gd name="connsiteY0" fmla="*/ 449265 h 449265"/>
                <a:gd name="connsiteX1" fmla="*/ 12670 w 14857"/>
                <a:gd name="connsiteY1" fmla="*/ 449265 h 449265"/>
                <a:gd name="connsiteX0" fmla="*/ 2810 w 14974"/>
                <a:gd name="connsiteY0" fmla="*/ 403354 h 403354"/>
                <a:gd name="connsiteX1" fmla="*/ 12810 w 14974"/>
                <a:gd name="connsiteY1" fmla="*/ 403354 h 403354"/>
                <a:gd name="connsiteX0" fmla="*/ 2954 w 14489"/>
                <a:gd name="connsiteY0" fmla="*/ 354005 h 354005"/>
                <a:gd name="connsiteX1" fmla="*/ 12954 w 14489"/>
                <a:gd name="connsiteY1" fmla="*/ 354005 h 354005"/>
                <a:gd name="connsiteX0" fmla="*/ 1970 w 13635"/>
                <a:gd name="connsiteY0" fmla="*/ 349722 h 349722"/>
                <a:gd name="connsiteX1" fmla="*/ 11970 w 13635"/>
                <a:gd name="connsiteY1" fmla="*/ 349722 h 349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635" h="349722">
                  <a:moveTo>
                    <a:pt x="1970" y="349722"/>
                  </a:moveTo>
                  <a:cubicBezTo>
                    <a:pt x="-7474" y="-103494"/>
                    <a:pt x="20582" y="-129473"/>
                    <a:pt x="11970" y="349722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Helvetica" pitchFamily="2" charset="0"/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8C079B6-F341-6144-BC26-3A4D9748F45F}"/>
                </a:ext>
              </a:extLst>
            </p:cNvPr>
            <p:cNvCxnSpPr>
              <a:stCxn id="41" idx="0"/>
              <a:endCxn id="39" idx="4"/>
            </p:cNvCxnSpPr>
            <p:nvPr/>
          </p:nvCxnSpPr>
          <p:spPr>
            <a:xfrm flipV="1">
              <a:off x="3404484" y="2566284"/>
              <a:ext cx="0" cy="164658"/>
            </a:xfrm>
            <a:prstGeom prst="line">
              <a:avLst/>
            </a:pr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EDC7D8F-04AC-BC4F-952F-34269A2C0E58}"/>
              </a:ext>
            </a:extLst>
          </p:cNvPr>
          <p:cNvGrpSpPr/>
          <p:nvPr/>
        </p:nvGrpSpPr>
        <p:grpSpPr>
          <a:xfrm>
            <a:off x="5757801" y="3238710"/>
            <a:ext cx="531549" cy="533400"/>
            <a:chOff x="2057400" y="2438400"/>
            <a:chExt cx="379678" cy="381000"/>
          </a:xfrm>
        </p:grpSpPr>
        <p:sp>
          <p:nvSpPr>
            <p:cNvPr id="50" name="AutoShape 568">
              <a:extLst>
                <a:ext uri="{FF2B5EF4-FFF2-40B4-BE49-F238E27FC236}">
                  <a16:creationId xmlns:a16="http://schemas.microsoft.com/office/drawing/2014/main" id="{8D354F96-59A4-3940-A23A-60AFA07179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7400" y="2438400"/>
              <a:ext cx="379678" cy="379204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Helvetica" pitchFamily="2" charset="0"/>
              </a:endParaRPr>
            </a:p>
          </p:txBody>
        </p:sp>
        <p:sp>
          <p:nvSpPr>
            <p:cNvPr id="51" name="AutoShape 569">
              <a:extLst>
                <a:ext uri="{FF2B5EF4-FFF2-40B4-BE49-F238E27FC236}">
                  <a16:creationId xmlns:a16="http://schemas.microsoft.com/office/drawing/2014/main" id="{F2620967-3359-384F-95EC-ABFFE9A3141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7281778">
              <a:off x="2057637" y="2439959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Helvetica" pitchFamily="2" charset="0"/>
              </a:endParaRPr>
            </a:p>
          </p:txBody>
        </p:sp>
        <p:sp>
          <p:nvSpPr>
            <p:cNvPr id="52" name="AutoShape 570">
              <a:extLst>
                <a:ext uri="{FF2B5EF4-FFF2-40B4-BE49-F238E27FC236}">
                  <a16:creationId xmlns:a16="http://schemas.microsoft.com/office/drawing/2014/main" id="{40AB8F53-09EF-784E-ACA2-3469532896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395787">
              <a:off x="2057637" y="2438163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Helvetica" pitchFamily="2" charset="0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55CFB597-A363-674C-9275-B20236F79EF3}"/>
              </a:ext>
            </a:extLst>
          </p:cNvPr>
          <p:cNvSpPr txBox="1"/>
          <p:nvPr/>
        </p:nvSpPr>
        <p:spPr>
          <a:xfrm>
            <a:off x="5671717" y="2781511"/>
            <a:ext cx="636393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Logging</a:t>
            </a:r>
          </a:p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Module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7C7839B-83BC-FD48-B25F-FD04266A1405}"/>
              </a:ext>
            </a:extLst>
          </p:cNvPr>
          <p:cNvSpPr txBox="1"/>
          <p:nvPr/>
        </p:nvSpPr>
        <p:spPr>
          <a:xfrm>
            <a:off x="6761073" y="2781511"/>
            <a:ext cx="676467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State</a:t>
            </a:r>
            <a:br>
              <a:rPr lang="en-US" sz="1400" dirty="0">
                <a:latin typeface="Helvetica" pitchFamily="2" charset="0"/>
                <a:ea typeface="Arial" charset="0"/>
                <a:cs typeface="Arial" charset="0"/>
              </a:rPr>
            </a:b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Machine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ACE0835-54C7-244B-9E8C-6599FDC09194}"/>
              </a:ext>
            </a:extLst>
          </p:cNvPr>
          <p:cNvSpPr txBox="1"/>
          <p:nvPr/>
        </p:nvSpPr>
        <p:spPr>
          <a:xfrm>
            <a:off x="5963246" y="4651009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  <a:ea typeface="Arial" charset="0"/>
                <a:cs typeface="Arial" charset="0"/>
              </a:rPr>
              <a:t>Primary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710B76E-CD99-7F4F-8C45-E2C9BD2032D1}"/>
              </a:ext>
            </a:extLst>
          </p:cNvPr>
          <p:cNvSpPr txBox="1"/>
          <p:nvPr/>
        </p:nvSpPr>
        <p:spPr>
          <a:xfrm>
            <a:off x="7803267" y="1849443"/>
            <a:ext cx="6527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  <a:ea typeface="Arial" charset="0"/>
                <a:cs typeface="Arial" charset="0"/>
              </a:rPr>
              <a:t>Clients</a:t>
            </a:r>
          </a:p>
        </p:txBody>
      </p:sp>
      <p:pic>
        <p:nvPicPr>
          <p:cNvPr id="57" name="Picture 559" descr="j0431564">
            <a:extLst>
              <a:ext uri="{FF2B5EF4-FFF2-40B4-BE49-F238E27FC236}">
                <a16:creationId xmlns:a16="http://schemas.microsoft.com/office/drawing/2014/main" id="{5A58B4C4-4052-B342-AC9F-A0D1DA239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072" y="1710138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" name="Picture 559" descr="j0431564">
            <a:extLst>
              <a:ext uri="{FF2B5EF4-FFF2-40B4-BE49-F238E27FC236}">
                <a16:creationId xmlns:a16="http://schemas.microsoft.com/office/drawing/2014/main" id="{C68CBAE6-2C69-5E49-80C2-394598C9B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072" y="1710138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" name="Picture 559" descr="j0431564">
            <a:extLst>
              <a:ext uri="{FF2B5EF4-FFF2-40B4-BE49-F238E27FC236}">
                <a16:creationId xmlns:a16="http://schemas.microsoft.com/office/drawing/2014/main" id="{7A2624EF-9929-FB48-9047-81AA6D09B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072" y="1710138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" name="Picture 559" descr="j0431564">
            <a:extLst>
              <a:ext uri="{FF2B5EF4-FFF2-40B4-BE49-F238E27FC236}">
                <a16:creationId xmlns:a16="http://schemas.microsoft.com/office/drawing/2014/main" id="{176D30B9-6ACF-144C-868E-EE0E48530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072" y="1710138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" name="Picture 559" descr="j0431564">
            <a:extLst>
              <a:ext uri="{FF2B5EF4-FFF2-40B4-BE49-F238E27FC236}">
                <a16:creationId xmlns:a16="http://schemas.microsoft.com/office/drawing/2014/main" id="{E9F9CC44-B17D-6F4A-9DAF-7C59B7641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3072" y="1710138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" name="Picture 559" descr="j0431564">
            <a:extLst>
              <a:ext uri="{FF2B5EF4-FFF2-40B4-BE49-F238E27FC236}">
                <a16:creationId xmlns:a16="http://schemas.microsoft.com/office/drawing/2014/main" id="{8FC2B9E7-FC47-BD4E-A15F-8D0D0E301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8072" y="1710138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3" name="Picture 559" descr="j0431564">
            <a:extLst>
              <a:ext uri="{FF2B5EF4-FFF2-40B4-BE49-F238E27FC236}">
                <a16:creationId xmlns:a16="http://schemas.microsoft.com/office/drawing/2014/main" id="{856DFC76-E8DC-3E4E-9AE8-8FDAAB676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072" y="1710138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CB0706E-2A1F-BA47-9065-1751A656F5AE}"/>
              </a:ext>
            </a:extLst>
          </p:cNvPr>
          <p:cNvCxnSpPr/>
          <p:nvPr/>
        </p:nvCxnSpPr>
        <p:spPr>
          <a:xfrm>
            <a:off x="5999072" y="2400510"/>
            <a:ext cx="0" cy="762000"/>
          </a:xfrm>
          <a:prstGeom prst="line">
            <a:avLst/>
          </a:pr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Freeform 64">
            <a:extLst>
              <a:ext uri="{FF2B5EF4-FFF2-40B4-BE49-F238E27FC236}">
                <a16:creationId xmlns:a16="http://schemas.microsoft.com/office/drawing/2014/main" id="{E4EBFAB7-9B64-5C42-9606-780E1BE9F925}"/>
              </a:ext>
            </a:extLst>
          </p:cNvPr>
          <p:cNvSpPr/>
          <p:nvPr/>
        </p:nvSpPr>
        <p:spPr>
          <a:xfrm>
            <a:off x="3807354" y="2897133"/>
            <a:ext cx="2007031" cy="355783"/>
          </a:xfrm>
          <a:custGeom>
            <a:avLst/>
            <a:gdLst>
              <a:gd name="connsiteX0" fmla="*/ 1983783 w 1983783"/>
              <a:gd name="connsiteY0" fmla="*/ 25352 h 25352"/>
              <a:gd name="connsiteX1" fmla="*/ 0 w 1983783"/>
              <a:gd name="connsiteY1" fmla="*/ 25352 h 25352"/>
              <a:gd name="connsiteX0" fmla="*/ 1983783 w 1983783"/>
              <a:gd name="connsiteY0" fmla="*/ 203577 h 203577"/>
              <a:gd name="connsiteX1" fmla="*/ 0 w 1983783"/>
              <a:gd name="connsiteY1" fmla="*/ 203577 h 203577"/>
              <a:gd name="connsiteX0" fmla="*/ 1983783 w 1983783"/>
              <a:gd name="connsiteY0" fmla="*/ 283044 h 283044"/>
              <a:gd name="connsiteX1" fmla="*/ 0 w 1983783"/>
              <a:gd name="connsiteY1" fmla="*/ 283044 h 283044"/>
              <a:gd name="connsiteX0" fmla="*/ 2007031 w 2007031"/>
              <a:gd name="connsiteY0" fmla="*/ 265800 h 296797"/>
              <a:gd name="connsiteX1" fmla="*/ 0 w 2007031"/>
              <a:gd name="connsiteY1" fmla="*/ 296797 h 296797"/>
              <a:gd name="connsiteX0" fmla="*/ 2007031 w 2007031"/>
              <a:gd name="connsiteY0" fmla="*/ 306367 h 337364"/>
              <a:gd name="connsiteX1" fmla="*/ 0 w 2007031"/>
              <a:gd name="connsiteY1" fmla="*/ 337364 h 337364"/>
              <a:gd name="connsiteX0" fmla="*/ 2007031 w 2007031"/>
              <a:gd name="connsiteY0" fmla="*/ 324786 h 355783"/>
              <a:gd name="connsiteX1" fmla="*/ 0 w 2007031"/>
              <a:gd name="connsiteY1" fmla="*/ 355783 h 355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7031" h="355783">
                <a:moveTo>
                  <a:pt x="2007031" y="324786"/>
                </a:moveTo>
                <a:cubicBezTo>
                  <a:pt x="1444571" y="-30384"/>
                  <a:pt x="796872" y="-191824"/>
                  <a:pt x="0" y="355783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00">
              <a:latin typeface="Helvetica" pitchFamily="2" charset="0"/>
            </a:endParaRPr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4D663CA9-6DA6-B845-8093-FC76323E9C0B}"/>
              </a:ext>
            </a:extLst>
          </p:cNvPr>
          <p:cNvSpPr/>
          <p:nvPr/>
        </p:nvSpPr>
        <p:spPr>
          <a:xfrm>
            <a:off x="3590378" y="3810857"/>
            <a:ext cx="867905" cy="371959"/>
          </a:xfrm>
          <a:custGeom>
            <a:avLst/>
            <a:gdLst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7905" h="371959">
                <a:moveTo>
                  <a:pt x="0" y="0"/>
                </a:moveTo>
                <a:cubicBezTo>
                  <a:pt x="12916" y="335796"/>
                  <a:pt x="552773" y="-41330"/>
                  <a:pt x="867905" y="371959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00">
              <a:latin typeface="Helvetica" pitchFamily="2" charset="0"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76BA598A-029B-5343-BE9D-9CD089CB3187}"/>
              </a:ext>
            </a:extLst>
          </p:cNvPr>
          <p:cNvCxnSpPr/>
          <p:nvPr/>
        </p:nvCxnSpPr>
        <p:spPr>
          <a:xfrm flipV="1">
            <a:off x="4673966" y="3881959"/>
            <a:ext cx="0" cy="457200"/>
          </a:xfrm>
          <a:prstGeom prst="line">
            <a:avLst/>
          </a:pr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" name="Freeform 67">
            <a:extLst>
              <a:ext uri="{FF2B5EF4-FFF2-40B4-BE49-F238E27FC236}">
                <a16:creationId xmlns:a16="http://schemas.microsoft.com/office/drawing/2014/main" id="{201B82A0-79ED-0A4D-B6B2-FBF57EA518EF}"/>
              </a:ext>
            </a:extLst>
          </p:cNvPr>
          <p:cNvSpPr/>
          <p:nvPr/>
        </p:nvSpPr>
        <p:spPr>
          <a:xfrm>
            <a:off x="6022321" y="3810857"/>
            <a:ext cx="867905" cy="371959"/>
          </a:xfrm>
          <a:custGeom>
            <a:avLst/>
            <a:gdLst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7905" h="371959">
                <a:moveTo>
                  <a:pt x="0" y="0"/>
                </a:moveTo>
                <a:cubicBezTo>
                  <a:pt x="12916" y="335796"/>
                  <a:pt x="552773" y="-41330"/>
                  <a:pt x="867905" y="371959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00">
              <a:latin typeface="Helvetica" pitchFamily="2" charset="0"/>
            </a:endParaRP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19E6A67-DCF8-BA4B-BFD7-E5C7CF0B5D68}"/>
              </a:ext>
            </a:extLst>
          </p:cNvPr>
          <p:cNvCxnSpPr/>
          <p:nvPr/>
        </p:nvCxnSpPr>
        <p:spPr>
          <a:xfrm flipV="1">
            <a:off x="7111076" y="3881959"/>
            <a:ext cx="0" cy="457200"/>
          </a:xfrm>
          <a:prstGeom prst="line">
            <a:avLst/>
          </a:pr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Freeform 69">
            <a:extLst>
              <a:ext uri="{FF2B5EF4-FFF2-40B4-BE49-F238E27FC236}">
                <a16:creationId xmlns:a16="http://schemas.microsoft.com/office/drawing/2014/main" id="{678728A4-CB04-0A49-AF8E-252822DF7DCB}"/>
              </a:ext>
            </a:extLst>
          </p:cNvPr>
          <p:cNvSpPr/>
          <p:nvPr/>
        </p:nvSpPr>
        <p:spPr>
          <a:xfrm>
            <a:off x="6186344" y="2129290"/>
            <a:ext cx="922149" cy="1022888"/>
          </a:xfrm>
          <a:custGeom>
            <a:avLst/>
            <a:gdLst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22149 w 922149"/>
              <a:gd name="connsiteY0" fmla="*/ 1022888 h 1022888"/>
              <a:gd name="connsiteX1" fmla="*/ 0 w 922149"/>
              <a:gd name="connsiteY1" fmla="*/ 0 h 1022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22149" h="1022888">
                <a:moveTo>
                  <a:pt x="922149" y="1022888"/>
                </a:moveTo>
                <a:cubicBezTo>
                  <a:pt x="876945" y="548898"/>
                  <a:pt x="669011" y="198894"/>
                  <a:pt x="0" y="0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00" dirty="0">
              <a:latin typeface="Helvetica" pitchFamily="2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FA20DF6-EF49-E24E-AF34-71C6CF273684}"/>
              </a:ext>
            </a:extLst>
          </p:cNvPr>
          <p:cNvSpPr txBox="1"/>
          <p:nvPr/>
        </p:nvSpPr>
        <p:spPr>
          <a:xfrm>
            <a:off x="5515897" y="2372436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Helvetica" pitchFamily="2" charset="0"/>
              </a:rPr>
              <a:t>shl</a:t>
            </a:r>
            <a:endParaRPr lang="en-US" sz="1400" dirty="0">
              <a:latin typeface="Helvetica" pitchFamily="2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7B3C78D-1F43-004F-8A8D-4C453BDE7611}"/>
              </a:ext>
            </a:extLst>
          </p:cNvPr>
          <p:cNvSpPr txBox="1"/>
          <p:nvPr/>
        </p:nvSpPr>
        <p:spPr>
          <a:xfrm>
            <a:off x="7801693" y="3413054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  <a:ea typeface="Arial" charset="0"/>
                <a:cs typeface="Arial" charset="0"/>
              </a:rPr>
              <a:t>Servers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C043324-272C-C54E-8B7B-500DA475178C}"/>
              </a:ext>
            </a:extLst>
          </p:cNvPr>
          <p:cNvSpPr txBox="1"/>
          <p:nvPr/>
        </p:nvSpPr>
        <p:spPr>
          <a:xfrm>
            <a:off x="3499570" y="4651009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  <a:ea typeface="Arial" charset="0"/>
                <a:cs typeface="Arial" charset="0"/>
              </a:rPr>
              <a:t>Backup</a:t>
            </a:r>
          </a:p>
        </p:txBody>
      </p:sp>
      <p:sp>
        <p:nvSpPr>
          <p:cNvPr id="74" name="Content Placeholder 1">
            <a:extLst>
              <a:ext uri="{FF2B5EF4-FFF2-40B4-BE49-F238E27FC236}">
                <a16:creationId xmlns:a16="http://schemas.microsoft.com/office/drawing/2014/main" id="{1ECF2155-0CEA-B441-8CAA-12663D00F1C5}"/>
              </a:ext>
            </a:extLst>
          </p:cNvPr>
          <p:cNvSpPr txBox="1">
            <a:spLocks/>
          </p:cNvSpPr>
          <p:nvPr/>
        </p:nvSpPr>
        <p:spPr bwMode="auto">
          <a:xfrm>
            <a:off x="628650" y="5185833"/>
            <a:ext cx="7886700" cy="105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•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ＭＳ Ｐゴシック" pitchFamily="-1" charset="-128"/>
              </a:defRPr>
            </a:lvl1pPr>
            <a:lvl2pPr marL="742950" indent="-28575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–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+mn-cs"/>
              </a:defRPr>
            </a:lvl2pPr>
            <a:lvl3pPr marL="1143000" indent="-22860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•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+mn-cs"/>
              </a:defRPr>
            </a:lvl3pPr>
            <a:lvl4pPr marL="1600200" indent="-22860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–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+mn-cs"/>
              </a:defRPr>
            </a:lvl4pPr>
            <a:lvl5pPr marL="2057400" indent="-22860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»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Replicated log =&gt; replicated state machine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All servers execute same commands in same order</a:t>
            </a:r>
            <a:endParaRPr lang="en-US" sz="2400" dirty="0">
              <a:solidFill>
                <a:schemeClr val="accent4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267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8" grpId="0" animBg="1"/>
      <p:bldP spid="70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2557F-5C09-234F-AACC-9B7F27F39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 Synchronous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94C74-8BE9-B643-83D8-13B121FFC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EEF6D-75F6-7743-A098-2F9EFC476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8CC54-A78B-CD40-BF2E-531D099F8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98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8C3DDAF-CB4E-0544-B6E4-896B9E284065}"/>
              </a:ext>
            </a:extLst>
          </p:cNvPr>
          <p:cNvSpPr/>
          <p:nvPr/>
        </p:nvSpPr>
        <p:spPr>
          <a:xfrm>
            <a:off x="846242" y="2610849"/>
            <a:ext cx="2286000" cy="1905000"/>
          </a:xfrm>
          <a:prstGeom prst="roundRect">
            <a:avLst>
              <a:gd name="adj" fmla="val 11074"/>
            </a:avLst>
          </a:prstGeom>
          <a:solidFill>
            <a:srgbClr val="E3EAF9"/>
          </a:solidFill>
          <a:ln>
            <a:solidFill>
              <a:srgbClr val="4974C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428B392-5982-3642-9162-ABAC6BA0E3A6}"/>
              </a:ext>
            </a:extLst>
          </p:cNvPr>
          <p:cNvGrpSpPr/>
          <p:nvPr/>
        </p:nvGrpSpPr>
        <p:grpSpPr>
          <a:xfrm>
            <a:off x="1151042" y="4134849"/>
            <a:ext cx="1524000" cy="228600"/>
            <a:chOff x="1828800" y="3733800"/>
            <a:chExt cx="1524000" cy="2286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852C676-4E7F-B645-8A78-3615C08A6F82}"/>
                </a:ext>
              </a:extLst>
            </p:cNvPr>
            <p:cNvSpPr/>
            <p:nvPr/>
          </p:nvSpPr>
          <p:spPr>
            <a:xfrm>
              <a:off x="1828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>
                  <a:latin typeface="Helvetica" pitchFamily="2" charset="0"/>
                </a:rPr>
                <a:t>add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51DBEBC-337A-BD40-80F7-AE921DC467B7}"/>
                </a:ext>
              </a:extLst>
            </p:cNvPr>
            <p:cNvSpPr/>
            <p:nvPr/>
          </p:nvSpPr>
          <p:spPr>
            <a:xfrm>
              <a:off x="2209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jmp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679E94C-562D-D247-AF0B-C85EDE3B8599}"/>
                </a:ext>
              </a:extLst>
            </p:cNvPr>
            <p:cNvSpPr/>
            <p:nvPr/>
          </p:nvSpPr>
          <p:spPr>
            <a:xfrm>
              <a:off x="2590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mov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E0D42E4-5A6F-8842-BCA1-786C56FC08B9}"/>
                </a:ext>
              </a:extLst>
            </p:cNvPr>
            <p:cNvSpPr/>
            <p:nvPr/>
          </p:nvSpPr>
          <p:spPr>
            <a:xfrm>
              <a:off x="2971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shl</a:t>
              </a:r>
              <a:endParaRPr lang="en-US" sz="1200" dirty="0">
                <a:latin typeface="Helvetica" pitchFamily="2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E2B4B9F-6941-3B41-A84A-CBBED09F8BD9}"/>
              </a:ext>
            </a:extLst>
          </p:cNvPr>
          <p:cNvSpPr txBox="1"/>
          <p:nvPr/>
        </p:nvSpPr>
        <p:spPr>
          <a:xfrm>
            <a:off x="1749537" y="3906249"/>
            <a:ext cx="2981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E88462C-C9EE-D54A-88B6-03279D7F2D6D}"/>
              </a:ext>
            </a:extLst>
          </p:cNvPr>
          <p:cNvGrpSpPr/>
          <p:nvPr/>
        </p:nvGrpSpPr>
        <p:grpSpPr>
          <a:xfrm>
            <a:off x="2245010" y="3144249"/>
            <a:ext cx="658633" cy="609600"/>
            <a:chOff x="3075167" y="2286000"/>
            <a:chExt cx="658633" cy="6096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FDDB2E0-F388-8341-90C7-769EBFD8ADF1}"/>
                </a:ext>
              </a:extLst>
            </p:cNvPr>
            <p:cNvSpPr/>
            <p:nvPr/>
          </p:nvSpPr>
          <p:spPr>
            <a:xfrm>
              <a:off x="3322154" y="2401625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640CEF0-07AC-F648-A023-3CB950ED7108}"/>
                </a:ext>
              </a:extLst>
            </p:cNvPr>
            <p:cNvSpPr/>
            <p:nvPr/>
          </p:nvSpPr>
          <p:spPr>
            <a:xfrm>
              <a:off x="3569142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CC5ACAF-0C76-1C46-BBC7-8087DF672D9C}"/>
                </a:ext>
              </a:extLst>
            </p:cNvPr>
            <p:cNvSpPr/>
            <p:nvPr/>
          </p:nvSpPr>
          <p:spPr>
            <a:xfrm>
              <a:off x="3322154" y="2730942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776AE9A-46C5-6F42-BD84-5A7D4CBA496B}"/>
                </a:ext>
              </a:extLst>
            </p:cNvPr>
            <p:cNvSpPr/>
            <p:nvPr/>
          </p:nvSpPr>
          <p:spPr>
            <a:xfrm>
              <a:off x="3075167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DAFA997-39C8-A049-830C-C85D293DD2FD}"/>
                </a:ext>
              </a:extLst>
            </p:cNvPr>
            <p:cNvSpPr/>
            <p:nvPr/>
          </p:nvSpPr>
          <p:spPr>
            <a:xfrm>
              <a:off x="3492394" y="2479551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2959B85-2DF0-CB44-8182-14D3D126305F}"/>
                </a:ext>
              </a:extLst>
            </p:cNvPr>
            <p:cNvSpPr/>
            <p:nvPr/>
          </p:nvSpPr>
          <p:spPr>
            <a:xfrm rot="10800000">
              <a:off x="3157496" y="2725143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3272023-9C02-AE4E-8489-361E8A373297}"/>
                </a:ext>
              </a:extLst>
            </p:cNvPr>
            <p:cNvSpPr/>
            <p:nvPr/>
          </p:nvSpPr>
          <p:spPr>
            <a:xfrm flipH="1">
              <a:off x="3158892" y="248395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B992732-83CC-554C-8FE1-C255FA897B8E}"/>
                </a:ext>
              </a:extLst>
            </p:cNvPr>
            <p:cNvSpPr/>
            <p:nvPr/>
          </p:nvSpPr>
          <p:spPr>
            <a:xfrm rot="10800000" flipH="1">
              <a:off x="3488208" y="272514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CE0CF62-F8A0-E348-B989-6CD827CB86EB}"/>
                </a:ext>
              </a:extLst>
            </p:cNvPr>
            <p:cNvSpPr/>
            <p:nvPr/>
          </p:nvSpPr>
          <p:spPr>
            <a:xfrm>
              <a:off x="3334455" y="2286000"/>
              <a:ext cx="136991" cy="126788"/>
            </a:xfrm>
            <a:custGeom>
              <a:avLst/>
              <a:gdLst>
                <a:gd name="connsiteX0" fmla="*/ 0 w 185980"/>
                <a:gd name="connsiteY0" fmla="*/ 0 h 6711"/>
                <a:gd name="connsiteX1" fmla="*/ 185980 w 185980"/>
                <a:gd name="connsiteY1" fmla="*/ 0 h 6711"/>
                <a:gd name="connsiteX0" fmla="*/ 2160 w 12160"/>
                <a:gd name="connsiteY0" fmla="*/ 223289 h 223707"/>
                <a:gd name="connsiteX1" fmla="*/ 12160 w 12160"/>
                <a:gd name="connsiteY1" fmla="*/ 223289 h 223707"/>
                <a:gd name="connsiteX0" fmla="*/ 1366 w 13800"/>
                <a:gd name="connsiteY0" fmla="*/ 342290 h 342290"/>
                <a:gd name="connsiteX1" fmla="*/ 11366 w 13800"/>
                <a:gd name="connsiteY1" fmla="*/ 342290 h 342290"/>
                <a:gd name="connsiteX0" fmla="*/ 1989 w 14293"/>
                <a:gd name="connsiteY0" fmla="*/ 324153 h 324153"/>
                <a:gd name="connsiteX1" fmla="*/ 11989 w 14293"/>
                <a:gd name="connsiteY1" fmla="*/ 324153 h 324153"/>
                <a:gd name="connsiteX0" fmla="*/ 2255 w 14511"/>
                <a:gd name="connsiteY0" fmla="*/ 370090 h 370090"/>
                <a:gd name="connsiteX1" fmla="*/ 12255 w 14511"/>
                <a:gd name="connsiteY1" fmla="*/ 370090 h 370090"/>
                <a:gd name="connsiteX0" fmla="*/ 2329 w 14189"/>
                <a:gd name="connsiteY0" fmla="*/ 440603 h 440603"/>
                <a:gd name="connsiteX1" fmla="*/ 12329 w 14189"/>
                <a:gd name="connsiteY1" fmla="*/ 440603 h 440603"/>
                <a:gd name="connsiteX0" fmla="*/ 2751 w 14550"/>
                <a:gd name="connsiteY0" fmla="*/ 444918 h 444918"/>
                <a:gd name="connsiteX1" fmla="*/ 12751 w 14550"/>
                <a:gd name="connsiteY1" fmla="*/ 444918 h 444918"/>
                <a:gd name="connsiteX0" fmla="*/ 2670 w 14857"/>
                <a:gd name="connsiteY0" fmla="*/ 449265 h 449265"/>
                <a:gd name="connsiteX1" fmla="*/ 12670 w 14857"/>
                <a:gd name="connsiteY1" fmla="*/ 449265 h 449265"/>
                <a:gd name="connsiteX0" fmla="*/ 2810 w 14974"/>
                <a:gd name="connsiteY0" fmla="*/ 403354 h 403354"/>
                <a:gd name="connsiteX1" fmla="*/ 12810 w 14974"/>
                <a:gd name="connsiteY1" fmla="*/ 403354 h 403354"/>
                <a:gd name="connsiteX0" fmla="*/ 2954 w 14489"/>
                <a:gd name="connsiteY0" fmla="*/ 354005 h 354005"/>
                <a:gd name="connsiteX1" fmla="*/ 12954 w 14489"/>
                <a:gd name="connsiteY1" fmla="*/ 354005 h 354005"/>
                <a:gd name="connsiteX0" fmla="*/ 1970 w 13635"/>
                <a:gd name="connsiteY0" fmla="*/ 349722 h 349722"/>
                <a:gd name="connsiteX1" fmla="*/ 11970 w 13635"/>
                <a:gd name="connsiteY1" fmla="*/ 349722 h 349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635" h="349722">
                  <a:moveTo>
                    <a:pt x="1970" y="349722"/>
                  </a:moveTo>
                  <a:cubicBezTo>
                    <a:pt x="-7474" y="-103494"/>
                    <a:pt x="20582" y="-129473"/>
                    <a:pt x="11970" y="349722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429B197-B1BB-1046-8EDA-CD81CD08C866}"/>
                </a:ext>
              </a:extLst>
            </p:cNvPr>
            <p:cNvCxnSpPr>
              <a:stCxn id="17" idx="0"/>
              <a:endCxn id="15" idx="4"/>
            </p:cNvCxnSpPr>
            <p:nvPr/>
          </p:nvCxnSpPr>
          <p:spPr>
            <a:xfrm flipV="1">
              <a:off x="3404484" y="2566284"/>
              <a:ext cx="0" cy="164658"/>
            </a:xfrm>
            <a:prstGeom prst="line">
              <a:avLst/>
            </a:pr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7AFD820-7B99-6949-A989-046DEF262553}"/>
              </a:ext>
            </a:extLst>
          </p:cNvPr>
          <p:cNvGrpSpPr/>
          <p:nvPr/>
        </p:nvGrpSpPr>
        <p:grpSpPr>
          <a:xfrm>
            <a:off x="1214571" y="3144249"/>
            <a:ext cx="531549" cy="533400"/>
            <a:chOff x="2057400" y="2438400"/>
            <a:chExt cx="379678" cy="381000"/>
          </a:xfrm>
        </p:grpSpPr>
        <p:sp>
          <p:nvSpPr>
            <p:cNvPr id="26" name="AutoShape 568">
              <a:extLst>
                <a:ext uri="{FF2B5EF4-FFF2-40B4-BE49-F238E27FC236}">
                  <a16:creationId xmlns:a16="http://schemas.microsoft.com/office/drawing/2014/main" id="{323541A6-2A3D-3D4B-80BC-4A05B6A5A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7400" y="2438400"/>
              <a:ext cx="379678" cy="379204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Helvetica" pitchFamily="2" charset="0"/>
              </a:endParaRPr>
            </a:p>
          </p:txBody>
        </p:sp>
        <p:sp>
          <p:nvSpPr>
            <p:cNvPr id="27" name="AutoShape 569">
              <a:extLst>
                <a:ext uri="{FF2B5EF4-FFF2-40B4-BE49-F238E27FC236}">
                  <a16:creationId xmlns:a16="http://schemas.microsoft.com/office/drawing/2014/main" id="{23D6E44D-806C-624C-B9FC-055F11FC9CA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7281778">
              <a:off x="2057637" y="2439959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Helvetica" pitchFamily="2" charset="0"/>
              </a:endParaRPr>
            </a:p>
          </p:txBody>
        </p:sp>
        <p:sp>
          <p:nvSpPr>
            <p:cNvPr id="28" name="AutoShape 570">
              <a:extLst>
                <a:ext uri="{FF2B5EF4-FFF2-40B4-BE49-F238E27FC236}">
                  <a16:creationId xmlns:a16="http://schemas.microsoft.com/office/drawing/2014/main" id="{6AA71326-AEEA-5F4B-8FF0-9C490CB7E06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395787">
              <a:off x="2057637" y="2438163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Helvetica" pitchFamily="2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8BAF6AF-A0B2-4F48-B850-8ECE00C4DCD6}"/>
              </a:ext>
            </a:extLst>
          </p:cNvPr>
          <p:cNvSpPr txBox="1"/>
          <p:nvPr/>
        </p:nvSpPr>
        <p:spPr>
          <a:xfrm>
            <a:off x="1128487" y="2687050"/>
            <a:ext cx="636393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Logging</a:t>
            </a:r>
          </a:p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Module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0023E95-3E04-F645-8645-F7796682654F}"/>
              </a:ext>
            </a:extLst>
          </p:cNvPr>
          <p:cNvSpPr txBox="1"/>
          <p:nvPr/>
        </p:nvSpPr>
        <p:spPr>
          <a:xfrm>
            <a:off x="2217843" y="2687050"/>
            <a:ext cx="676467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State</a:t>
            </a:r>
            <a:br>
              <a:rPr lang="en-US" sz="1400" dirty="0">
                <a:latin typeface="Helvetica" pitchFamily="2" charset="0"/>
                <a:ea typeface="Arial" charset="0"/>
                <a:cs typeface="Arial" charset="0"/>
              </a:rPr>
            </a:b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Machine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723528B-C86C-3C4F-924E-CB1A768B5280}"/>
              </a:ext>
            </a:extLst>
          </p:cNvPr>
          <p:cNvSpPr/>
          <p:nvPr/>
        </p:nvSpPr>
        <p:spPr>
          <a:xfrm>
            <a:off x="3284642" y="2610849"/>
            <a:ext cx="2286000" cy="1905000"/>
          </a:xfrm>
          <a:prstGeom prst="roundRect">
            <a:avLst>
              <a:gd name="adj" fmla="val 11074"/>
            </a:avLst>
          </a:prstGeom>
          <a:solidFill>
            <a:srgbClr val="E3EAF9"/>
          </a:solidFill>
          <a:ln>
            <a:solidFill>
              <a:srgbClr val="4974C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F80D540-2460-B043-91D3-45B8DE52C86D}"/>
              </a:ext>
            </a:extLst>
          </p:cNvPr>
          <p:cNvGrpSpPr/>
          <p:nvPr/>
        </p:nvGrpSpPr>
        <p:grpSpPr>
          <a:xfrm>
            <a:off x="3589442" y="4134849"/>
            <a:ext cx="1524000" cy="228600"/>
            <a:chOff x="1828800" y="3733800"/>
            <a:chExt cx="1524000" cy="2286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795F97E-B204-894E-91DC-2E93EDB0939B}"/>
                </a:ext>
              </a:extLst>
            </p:cNvPr>
            <p:cNvSpPr/>
            <p:nvPr/>
          </p:nvSpPr>
          <p:spPr>
            <a:xfrm>
              <a:off x="1828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>
                  <a:latin typeface="Helvetica" pitchFamily="2" charset="0"/>
                </a:rPr>
                <a:t>add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681B25D-227D-4A48-8E95-6D8EDE68F797}"/>
                </a:ext>
              </a:extLst>
            </p:cNvPr>
            <p:cNvSpPr/>
            <p:nvPr/>
          </p:nvSpPr>
          <p:spPr>
            <a:xfrm>
              <a:off x="2209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jmp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121A623-D13B-AF4F-8AFD-949596EC3AC9}"/>
                </a:ext>
              </a:extLst>
            </p:cNvPr>
            <p:cNvSpPr/>
            <p:nvPr/>
          </p:nvSpPr>
          <p:spPr>
            <a:xfrm>
              <a:off x="2590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mov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2554C64-558E-EF41-AAF4-F9CFD9BBB161}"/>
                </a:ext>
              </a:extLst>
            </p:cNvPr>
            <p:cNvSpPr/>
            <p:nvPr/>
          </p:nvSpPr>
          <p:spPr>
            <a:xfrm>
              <a:off x="2971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shl</a:t>
              </a:r>
              <a:endParaRPr lang="en-US" sz="1200" dirty="0">
                <a:latin typeface="Helvetica" pitchFamily="2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517DFDD3-4BC1-4E4E-95EF-51810A914B78}"/>
              </a:ext>
            </a:extLst>
          </p:cNvPr>
          <p:cNvSpPr txBox="1"/>
          <p:nvPr/>
        </p:nvSpPr>
        <p:spPr>
          <a:xfrm>
            <a:off x="4187937" y="3906249"/>
            <a:ext cx="2981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3F2B871-6921-6A47-B34A-A9BEA2AEE740}"/>
              </a:ext>
            </a:extLst>
          </p:cNvPr>
          <p:cNvGrpSpPr/>
          <p:nvPr/>
        </p:nvGrpSpPr>
        <p:grpSpPr>
          <a:xfrm>
            <a:off x="4683410" y="3144249"/>
            <a:ext cx="658633" cy="609600"/>
            <a:chOff x="3075167" y="2286000"/>
            <a:chExt cx="658633" cy="60960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EEB1970-DAD3-CC45-9A99-F4943492B27C}"/>
                </a:ext>
              </a:extLst>
            </p:cNvPr>
            <p:cNvSpPr/>
            <p:nvPr/>
          </p:nvSpPr>
          <p:spPr>
            <a:xfrm>
              <a:off x="3322154" y="2401625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999214B-379B-2342-89C8-8E244CA18F85}"/>
                </a:ext>
              </a:extLst>
            </p:cNvPr>
            <p:cNvSpPr/>
            <p:nvPr/>
          </p:nvSpPr>
          <p:spPr>
            <a:xfrm>
              <a:off x="3569142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BCBC1B6-14E8-DD4C-830C-5EAD68F68C33}"/>
                </a:ext>
              </a:extLst>
            </p:cNvPr>
            <p:cNvSpPr/>
            <p:nvPr/>
          </p:nvSpPr>
          <p:spPr>
            <a:xfrm>
              <a:off x="3322154" y="2730942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844FBEE-5409-5143-8B85-E5B520A2BC50}"/>
                </a:ext>
              </a:extLst>
            </p:cNvPr>
            <p:cNvSpPr/>
            <p:nvPr/>
          </p:nvSpPr>
          <p:spPr>
            <a:xfrm>
              <a:off x="3075167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0BF00F9A-0005-F042-8618-2E63E5A10B7B}"/>
                </a:ext>
              </a:extLst>
            </p:cNvPr>
            <p:cNvSpPr/>
            <p:nvPr/>
          </p:nvSpPr>
          <p:spPr>
            <a:xfrm>
              <a:off x="3492394" y="2479551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F5301CB6-7440-A443-8516-417BAD0E7361}"/>
                </a:ext>
              </a:extLst>
            </p:cNvPr>
            <p:cNvSpPr/>
            <p:nvPr/>
          </p:nvSpPr>
          <p:spPr>
            <a:xfrm rot="10800000">
              <a:off x="3157496" y="2725143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2880CC06-AC0A-3248-9597-771B19A6AF1C}"/>
                </a:ext>
              </a:extLst>
            </p:cNvPr>
            <p:cNvSpPr/>
            <p:nvPr/>
          </p:nvSpPr>
          <p:spPr>
            <a:xfrm flipH="1">
              <a:off x="3158892" y="248395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2E7F752A-AB0D-BC40-B47D-566F26A44442}"/>
                </a:ext>
              </a:extLst>
            </p:cNvPr>
            <p:cNvSpPr/>
            <p:nvPr/>
          </p:nvSpPr>
          <p:spPr>
            <a:xfrm rot="10800000" flipH="1">
              <a:off x="3488208" y="272514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50CC8403-212E-EC4C-BFD1-664A262D3FA1}"/>
                </a:ext>
              </a:extLst>
            </p:cNvPr>
            <p:cNvSpPr/>
            <p:nvPr/>
          </p:nvSpPr>
          <p:spPr>
            <a:xfrm>
              <a:off x="3334455" y="2286000"/>
              <a:ext cx="136991" cy="126788"/>
            </a:xfrm>
            <a:custGeom>
              <a:avLst/>
              <a:gdLst>
                <a:gd name="connsiteX0" fmla="*/ 0 w 185980"/>
                <a:gd name="connsiteY0" fmla="*/ 0 h 6711"/>
                <a:gd name="connsiteX1" fmla="*/ 185980 w 185980"/>
                <a:gd name="connsiteY1" fmla="*/ 0 h 6711"/>
                <a:gd name="connsiteX0" fmla="*/ 2160 w 12160"/>
                <a:gd name="connsiteY0" fmla="*/ 223289 h 223707"/>
                <a:gd name="connsiteX1" fmla="*/ 12160 w 12160"/>
                <a:gd name="connsiteY1" fmla="*/ 223289 h 223707"/>
                <a:gd name="connsiteX0" fmla="*/ 1366 w 13800"/>
                <a:gd name="connsiteY0" fmla="*/ 342290 h 342290"/>
                <a:gd name="connsiteX1" fmla="*/ 11366 w 13800"/>
                <a:gd name="connsiteY1" fmla="*/ 342290 h 342290"/>
                <a:gd name="connsiteX0" fmla="*/ 1989 w 14293"/>
                <a:gd name="connsiteY0" fmla="*/ 324153 h 324153"/>
                <a:gd name="connsiteX1" fmla="*/ 11989 w 14293"/>
                <a:gd name="connsiteY1" fmla="*/ 324153 h 324153"/>
                <a:gd name="connsiteX0" fmla="*/ 2255 w 14511"/>
                <a:gd name="connsiteY0" fmla="*/ 370090 h 370090"/>
                <a:gd name="connsiteX1" fmla="*/ 12255 w 14511"/>
                <a:gd name="connsiteY1" fmla="*/ 370090 h 370090"/>
                <a:gd name="connsiteX0" fmla="*/ 2329 w 14189"/>
                <a:gd name="connsiteY0" fmla="*/ 440603 h 440603"/>
                <a:gd name="connsiteX1" fmla="*/ 12329 w 14189"/>
                <a:gd name="connsiteY1" fmla="*/ 440603 h 440603"/>
                <a:gd name="connsiteX0" fmla="*/ 2751 w 14550"/>
                <a:gd name="connsiteY0" fmla="*/ 444918 h 444918"/>
                <a:gd name="connsiteX1" fmla="*/ 12751 w 14550"/>
                <a:gd name="connsiteY1" fmla="*/ 444918 h 444918"/>
                <a:gd name="connsiteX0" fmla="*/ 2670 w 14857"/>
                <a:gd name="connsiteY0" fmla="*/ 449265 h 449265"/>
                <a:gd name="connsiteX1" fmla="*/ 12670 w 14857"/>
                <a:gd name="connsiteY1" fmla="*/ 449265 h 449265"/>
                <a:gd name="connsiteX0" fmla="*/ 2810 w 14974"/>
                <a:gd name="connsiteY0" fmla="*/ 403354 h 403354"/>
                <a:gd name="connsiteX1" fmla="*/ 12810 w 14974"/>
                <a:gd name="connsiteY1" fmla="*/ 403354 h 403354"/>
                <a:gd name="connsiteX0" fmla="*/ 2954 w 14489"/>
                <a:gd name="connsiteY0" fmla="*/ 354005 h 354005"/>
                <a:gd name="connsiteX1" fmla="*/ 12954 w 14489"/>
                <a:gd name="connsiteY1" fmla="*/ 354005 h 354005"/>
                <a:gd name="connsiteX0" fmla="*/ 1970 w 13635"/>
                <a:gd name="connsiteY0" fmla="*/ 349722 h 349722"/>
                <a:gd name="connsiteX1" fmla="*/ 11970 w 13635"/>
                <a:gd name="connsiteY1" fmla="*/ 349722 h 349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635" h="349722">
                  <a:moveTo>
                    <a:pt x="1970" y="349722"/>
                  </a:moveTo>
                  <a:cubicBezTo>
                    <a:pt x="-7474" y="-103494"/>
                    <a:pt x="20582" y="-129473"/>
                    <a:pt x="11970" y="349722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A32606A-C15A-4642-8074-FC45E9543CB5}"/>
                </a:ext>
              </a:extLst>
            </p:cNvPr>
            <p:cNvCxnSpPr>
              <a:stCxn id="41" idx="0"/>
              <a:endCxn id="39" idx="4"/>
            </p:cNvCxnSpPr>
            <p:nvPr/>
          </p:nvCxnSpPr>
          <p:spPr>
            <a:xfrm flipV="1">
              <a:off x="3404484" y="2566284"/>
              <a:ext cx="0" cy="164658"/>
            </a:xfrm>
            <a:prstGeom prst="line">
              <a:avLst/>
            </a:pr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CE1A376-02F1-6B47-8CA1-4671128135D0}"/>
              </a:ext>
            </a:extLst>
          </p:cNvPr>
          <p:cNvGrpSpPr/>
          <p:nvPr/>
        </p:nvGrpSpPr>
        <p:grpSpPr>
          <a:xfrm>
            <a:off x="3652971" y="3144249"/>
            <a:ext cx="531549" cy="533400"/>
            <a:chOff x="2057400" y="2438400"/>
            <a:chExt cx="379678" cy="381000"/>
          </a:xfrm>
        </p:grpSpPr>
        <p:sp>
          <p:nvSpPr>
            <p:cNvPr id="50" name="AutoShape 568">
              <a:extLst>
                <a:ext uri="{FF2B5EF4-FFF2-40B4-BE49-F238E27FC236}">
                  <a16:creationId xmlns:a16="http://schemas.microsoft.com/office/drawing/2014/main" id="{A4CFBFB4-D927-FD48-926D-28A71C360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7400" y="2438400"/>
              <a:ext cx="379678" cy="379204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Helvetica" pitchFamily="2" charset="0"/>
              </a:endParaRPr>
            </a:p>
          </p:txBody>
        </p:sp>
        <p:sp>
          <p:nvSpPr>
            <p:cNvPr id="51" name="AutoShape 569">
              <a:extLst>
                <a:ext uri="{FF2B5EF4-FFF2-40B4-BE49-F238E27FC236}">
                  <a16:creationId xmlns:a16="http://schemas.microsoft.com/office/drawing/2014/main" id="{FA0151E5-6D7B-2E40-9F1A-69F4A0166B0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7281778">
              <a:off x="2057637" y="2439959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Helvetica" pitchFamily="2" charset="0"/>
              </a:endParaRPr>
            </a:p>
          </p:txBody>
        </p:sp>
        <p:sp>
          <p:nvSpPr>
            <p:cNvPr id="52" name="AutoShape 570">
              <a:extLst>
                <a:ext uri="{FF2B5EF4-FFF2-40B4-BE49-F238E27FC236}">
                  <a16:creationId xmlns:a16="http://schemas.microsoft.com/office/drawing/2014/main" id="{5F45D532-2C16-3749-9F0E-109BF3F83F6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395787">
              <a:off x="2057637" y="2438163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Helvetica" pitchFamily="2" charset="0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551E2C5-020C-7B40-AB41-C164E929D6DC}"/>
              </a:ext>
            </a:extLst>
          </p:cNvPr>
          <p:cNvSpPr txBox="1"/>
          <p:nvPr/>
        </p:nvSpPr>
        <p:spPr>
          <a:xfrm>
            <a:off x="3566886" y="2687050"/>
            <a:ext cx="636393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Logging</a:t>
            </a:r>
            <a:br>
              <a:rPr lang="en-US" sz="1400" dirty="0">
                <a:latin typeface="Helvetica" pitchFamily="2" charset="0"/>
                <a:ea typeface="Arial" charset="0"/>
                <a:cs typeface="Arial" charset="0"/>
              </a:rPr>
            </a:b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Module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5FFF77B-5CAA-E747-B481-27E7651B0A33}"/>
              </a:ext>
            </a:extLst>
          </p:cNvPr>
          <p:cNvSpPr txBox="1"/>
          <p:nvPr/>
        </p:nvSpPr>
        <p:spPr>
          <a:xfrm>
            <a:off x="4656243" y="2687050"/>
            <a:ext cx="676467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State</a:t>
            </a:r>
            <a:br>
              <a:rPr lang="en-US" sz="1400" dirty="0">
                <a:latin typeface="Helvetica" pitchFamily="2" charset="0"/>
                <a:ea typeface="Arial" charset="0"/>
                <a:cs typeface="Arial" charset="0"/>
              </a:rPr>
            </a:b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Machine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3E21654-00A7-AB4F-AB06-3865404605E0}"/>
              </a:ext>
            </a:extLst>
          </p:cNvPr>
          <p:cNvSpPr/>
          <p:nvPr/>
        </p:nvSpPr>
        <p:spPr>
          <a:xfrm>
            <a:off x="5723042" y="2610849"/>
            <a:ext cx="2286000" cy="1905000"/>
          </a:xfrm>
          <a:prstGeom prst="roundRect">
            <a:avLst>
              <a:gd name="adj" fmla="val 11074"/>
            </a:avLst>
          </a:prstGeom>
          <a:solidFill>
            <a:srgbClr val="E3EAF9"/>
          </a:solidFill>
          <a:ln>
            <a:solidFill>
              <a:srgbClr val="4974C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8CD12D2-CE26-1148-BB4B-BA4340C52DDE}"/>
              </a:ext>
            </a:extLst>
          </p:cNvPr>
          <p:cNvGrpSpPr/>
          <p:nvPr/>
        </p:nvGrpSpPr>
        <p:grpSpPr>
          <a:xfrm>
            <a:off x="6027842" y="4134849"/>
            <a:ext cx="1524000" cy="228600"/>
            <a:chOff x="1828800" y="3733800"/>
            <a:chExt cx="1524000" cy="228600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2792F34-EFC4-ED46-9779-7668895CB212}"/>
                </a:ext>
              </a:extLst>
            </p:cNvPr>
            <p:cNvSpPr/>
            <p:nvPr/>
          </p:nvSpPr>
          <p:spPr>
            <a:xfrm>
              <a:off x="1828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>
                  <a:latin typeface="Helvetica" pitchFamily="2" charset="0"/>
                </a:rPr>
                <a:t>add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987F08D-7938-8747-84D8-EFC6DB79A609}"/>
                </a:ext>
              </a:extLst>
            </p:cNvPr>
            <p:cNvSpPr/>
            <p:nvPr/>
          </p:nvSpPr>
          <p:spPr>
            <a:xfrm>
              <a:off x="2209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jmp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FE8E115-17D9-DD49-AFD2-027037A6A79B}"/>
                </a:ext>
              </a:extLst>
            </p:cNvPr>
            <p:cNvSpPr/>
            <p:nvPr/>
          </p:nvSpPr>
          <p:spPr>
            <a:xfrm>
              <a:off x="2590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mov</a:t>
              </a:r>
              <a:endParaRPr lang="en-US" sz="1200" dirty="0">
                <a:latin typeface="Helvetica" pitchFamily="2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9E52517-677D-CB4D-B282-7E8BE829F41F}"/>
                </a:ext>
              </a:extLst>
            </p:cNvPr>
            <p:cNvSpPr/>
            <p:nvPr/>
          </p:nvSpPr>
          <p:spPr>
            <a:xfrm>
              <a:off x="2971800" y="3733800"/>
              <a:ext cx="381000" cy="228600"/>
            </a:xfrm>
            <a:prstGeom prst="rect">
              <a:avLst/>
            </a:prstGeom>
            <a:solidFill>
              <a:srgbClr val="EDFFED"/>
            </a:solidFill>
            <a:ln w="12700" algn="ctr">
              <a:solidFill>
                <a:srgbClr val="43A34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sz="1200" dirty="0" err="1">
                  <a:latin typeface="Helvetica" pitchFamily="2" charset="0"/>
                </a:rPr>
                <a:t>shl</a:t>
              </a:r>
              <a:endParaRPr lang="en-US" sz="1200" dirty="0">
                <a:latin typeface="Helvetica" pitchFamily="2" charset="0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9F7EAB8A-4DCF-F344-B79D-DE5071BB672A}"/>
              </a:ext>
            </a:extLst>
          </p:cNvPr>
          <p:cNvSpPr txBox="1"/>
          <p:nvPr/>
        </p:nvSpPr>
        <p:spPr>
          <a:xfrm>
            <a:off x="6626337" y="3906249"/>
            <a:ext cx="2981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58B73CB5-C549-9941-A755-5F4554B574D8}"/>
              </a:ext>
            </a:extLst>
          </p:cNvPr>
          <p:cNvGrpSpPr/>
          <p:nvPr/>
        </p:nvGrpSpPr>
        <p:grpSpPr>
          <a:xfrm>
            <a:off x="7121810" y="3144249"/>
            <a:ext cx="658633" cy="609600"/>
            <a:chOff x="3075167" y="2286000"/>
            <a:chExt cx="658633" cy="609600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ABF0D7D2-0B93-9D42-98F6-32F388905A0E}"/>
                </a:ext>
              </a:extLst>
            </p:cNvPr>
            <p:cNvSpPr/>
            <p:nvPr/>
          </p:nvSpPr>
          <p:spPr>
            <a:xfrm>
              <a:off x="3322154" y="2401625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FBA0F3C-8B92-7C4B-BD8D-BE755C80E5E7}"/>
                </a:ext>
              </a:extLst>
            </p:cNvPr>
            <p:cNvSpPr/>
            <p:nvPr/>
          </p:nvSpPr>
          <p:spPr>
            <a:xfrm>
              <a:off x="3569142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3C5DA87-A8E7-CF45-8A33-B556A98C09E7}"/>
                </a:ext>
              </a:extLst>
            </p:cNvPr>
            <p:cNvSpPr/>
            <p:nvPr/>
          </p:nvSpPr>
          <p:spPr>
            <a:xfrm>
              <a:off x="3322154" y="2730942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BD41E9E-A0BE-954F-AB04-6EDF966C1B5A}"/>
                </a:ext>
              </a:extLst>
            </p:cNvPr>
            <p:cNvSpPr/>
            <p:nvPr/>
          </p:nvSpPr>
          <p:spPr>
            <a:xfrm>
              <a:off x="3075167" y="2566284"/>
              <a:ext cx="164658" cy="164658"/>
            </a:xfrm>
            <a:prstGeom prst="ellipse">
              <a:avLst/>
            </a:prstGeom>
            <a:solidFill>
              <a:srgbClr val="F3DCC4"/>
            </a:solidFill>
            <a:ln w="19050">
              <a:solidFill>
                <a:srgbClr val="B26B24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202A6908-6159-7842-A69C-140D738C2401}"/>
                </a:ext>
              </a:extLst>
            </p:cNvPr>
            <p:cNvSpPr/>
            <p:nvPr/>
          </p:nvSpPr>
          <p:spPr>
            <a:xfrm>
              <a:off x="3492394" y="2479551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4768EE3A-E40B-C249-94E5-A26C1B25927B}"/>
                </a:ext>
              </a:extLst>
            </p:cNvPr>
            <p:cNvSpPr/>
            <p:nvPr/>
          </p:nvSpPr>
          <p:spPr>
            <a:xfrm rot="10800000">
              <a:off x="3157496" y="2725143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668A97EA-8C9F-FD4D-B8D3-4521EEEE9981}"/>
                </a:ext>
              </a:extLst>
            </p:cNvPr>
            <p:cNvSpPr/>
            <p:nvPr/>
          </p:nvSpPr>
          <p:spPr>
            <a:xfrm flipH="1">
              <a:off x="3158892" y="248395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FB3EA755-C280-DB44-A1F9-29DD06EC7072}"/>
                </a:ext>
              </a:extLst>
            </p:cNvPr>
            <p:cNvSpPr/>
            <p:nvPr/>
          </p:nvSpPr>
          <p:spPr>
            <a:xfrm rot="10800000" flipH="1">
              <a:off x="3488208" y="2725144"/>
              <a:ext cx="163263" cy="88127"/>
            </a:xfrm>
            <a:custGeom>
              <a:avLst/>
              <a:gdLst>
                <a:gd name="connsiteX0" fmla="*/ 0 w 302217"/>
                <a:gd name="connsiteY0" fmla="*/ 0 h 162791"/>
                <a:gd name="connsiteX1" fmla="*/ 302217 w 302217"/>
                <a:gd name="connsiteY1" fmla="*/ 162732 h 162791"/>
                <a:gd name="connsiteX0" fmla="*/ 0 w 302217"/>
                <a:gd name="connsiteY0" fmla="*/ 23898 h 186630"/>
                <a:gd name="connsiteX1" fmla="*/ 302217 w 302217"/>
                <a:gd name="connsiteY1" fmla="*/ 186630 h 186630"/>
                <a:gd name="connsiteX0" fmla="*/ 0 w 321571"/>
                <a:gd name="connsiteY0" fmla="*/ 44231 h 206963"/>
                <a:gd name="connsiteX1" fmla="*/ 302217 w 321571"/>
                <a:gd name="connsiteY1" fmla="*/ 206963 h 206963"/>
                <a:gd name="connsiteX0" fmla="*/ 0 w 321571"/>
                <a:gd name="connsiteY0" fmla="*/ 0 h 162732"/>
                <a:gd name="connsiteX1" fmla="*/ 302217 w 321571"/>
                <a:gd name="connsiteY1" fmla="*/ 162732 h 162732"/>
                <a:gd name="connsiteX0" fmla="*/ 0 w 302217"/>
                <a:gd name="connsiteY0" fmla="*/ 2667 h 165399"/>
                <a:gd name="connsiteX1" fmla="*/ 302217 w 302217"/>
                <a:gd name="connsiteY1" fmla="*/ 165399 h 165399"/>
                <a:gd name="connsiteX0" fmla="*/ 0 w 302217"/>
                <a:gd name="connsiteY0" fmla="*/ 0 h 162732"/>
                <a:gd name="connsiteX1" fmla="*/ 302217 w 302217"/>
                <a:gd name="connsiteY1" fmla="*/ 162732 h 162732"/>
                <a:gd name="connsiteX0" fmla="*/ 0 w 302217"/>
                <a:gd name="connsiteY0" fmla="*/ 401 h 163133"/>
                <a:gd name="connsiteX1" fmla="*/ 302217 w 302217"/>
                <a:gd name="connsiteY1" fmla="*/ 163133 h 163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217" h="163133">
                  <a:moveTo>
                    <a:pt x="0" y="401"/>
                  </a:moveTo>
                  <a:cubicBezTo>
                    <a:pt x="190500" y="-2182"/>
                    <a:pt x="295760" y="2984"/>
                    <a:pt x="302217" y="163133"/>
                  </a:cubicBezTo>
                </a:path>
              </a:pathLst>
            </a:custGeom>
            <a:noFill/>
            <a:ln w="19050">
              <a:headEnd type="triangle" w="sm" len="med"/>
              <a:tailEnd type="non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DB7A7049-A8FC-0E41-AC6C-ABE17659C76B}"/>
                </a:ext>
              </a:extLst>
            </p:cNvPr>
            <p:cNvSpPr/>
            <p:nvPr/>
          </p:nvSpPr>
          <p:spPr>
            <a:xfrm>
              <a:off x="3334455" y="2286000"/>
              <a:ext cx="136991" cy="126788"/>
            </a:xfrm>
            <a:custGeom>
              <a:avLst/>
              <a:gdLst>
                <a:gd name="connsiteX0" fmla="*/ 0 w 185980"/>
                <a:gd name="connsiteY0" fmla="*/ 0 h 6711"/>
                <a:gd name="connsiteX1" fmla="*/ 185980 w 185980"/>
                <a:gd name="connsiteY1" fmla="*/ 0 h 6711"/>
                <a:gd name="connsiteX0" fmla="*/ 2160 w 12160"/>
                <a:gd name="connsiteY0" fmla="*/ 223289 h 223707"/>
                <a:gd name="connsiteX1" fmla="*/ 12160 w 12160"/>
                <a:gd name="connsiteY1" fmla="*/ 223289 h 223707"/>
                <a:gd name="connsiteX0" fmla="*/ 1366 w 13800"/>
                <a:gd name="connsiteY0" fmla="*/ 342290 h 342290"/>
                <a:gd name="connsiteX1" fmla="*/ 11366 w 13800"/>
                <a:gd name="connsiteY1" fmla="*/ 342290 h 342290"/>
                <a:gd name="connsiteX0" fmla="*/ 1989 w 14293"/>
                <a:gd name="connsiteY0" fmla="*/ 324153 h 324153"/>
                <a:gd name="connsiteX1" fmla="*/ 11989 w 14293"/>
                <a:gd name="connsiteY1" fmla="*/ 324153 h 324153"/>
                <a:gd name="connsiteX0" fmla="*/ 2255 w 14511"/>
                <a:gd name="connsiteY0" fmla="*/ 370090 h 370090"/>
                <a:gd name="connsiteX1" fmla="*/ 12255 w 14511"/>
                <a:gd name="connsiteY1" fmla="*/ 370090 h 370090"/>
                <a:gd name="connsiteX0" fmla="*/ 2329 w 14189"/>
                <a:gd name="connsiteY0" fmla="*/ 440603 h 440603"/>
                <a:gd name="connsiteX1" fmla="*/ 12329 w 14189"/>
                <a:gd name="connsiteY1" fmla="*/ 440603 h 440603"/>
                <a:gd name="connsiteX0" fmla="*/ 2751 w 14550"/>
                <a:gd name="connsiteY0" fmla="*/ 444918 h 444918"/>
                <a:gd name="connsiteX1" fmla="*/ 12751 w 14550"/>
                <a:gd name="connsiteY1" fmla="*/ 444918 h 444918"/>
                <a:gd name="connsiteX0" fmla="*/ 2670 w 14857"/>
                <a:gd name="connsiteY0" fmla="*/ 449265 h 449265"/>
                <a:gd name="connsiteX1" fmla="*/ 12670 w 14857"/>
                <a:gd name="connsiteY1" fmla="*/ 449265 h 449265"/>
                <a:gd name="connsiteX0" fmla="*/ 2810 w 14974"/>
                <a:gd name="connsiteY0" fmla="*/ 403354 h 403354"/>
                <a:gd name="connsiteX1" fmla="*/ 12810 w 14974"/>
                <a:gd name="connsiteY1" fmla="*/ 403354 h 403354"/>
                <a:gd name="connsiteX0" fmla="*/ 2954 w 14489"/>
                <a:gd name="connsiteY0" fmla="*/ 354005 h 354005"/>
                <a:gd name="connsiteX1" fmla="*/ 12954 w 14489"/>
                <a:gd name="connsiteY1" fmla="*/ 354005 h 354005"/>
                <a:gd name="connsiteX0" fmla="*/ 1970 w 13635"/>
                <a:gd name="connsiteY0" fmla="*/ 349722 h 349722"/>
                <a:gd name="connsiteX1" fmla="*/ 11970 w 13635"/>
                <a:gd name="connsiteY1" fmla="*/ 349722 h 349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635" h="349722">
                  <a:moveTo>
                    <a:pt x="1970" y="349722"/>
                  </a:moveTo>
                  <a:cubicBezTo>
                    <a:pt x="-7474" y="-103494"/>
                    <a:pt x="20582" y="-129473"/>
                    <a:pt x="11970" y="349722"/>
                  </a:cubicBezTo>
                </a:path>
              </a:pathLst>
            </a:cu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FA9E30B-6BF2-7A47-AC63-1AA062F855C7}"/>
                </a:ext>
              </a:extLst>
            </p:cNvPr>
            <p:cNvCxnSpPr>
              <a:stCxn id="65" idx="0"/>
              <a:endCxn id="63" idx="4"/>
            </p:cNvCxnSpPr>
            <p:nvPr/>
          </p:nvCxnSpPr>
          <p:spPr>
            <a:xfrm flipV="1">
              <a:off x="3404484" y="2566284"/>
              <a:ext cx="0" cy="164658"/>
            </a:xfrm>
            <a:prstGeom prst="line">
              <a:avLst/>
            </a:prstGeom>
            <a:noFill/>
            <a:ln w="19050">
              <a:tailEnd type="triangle" w="sm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A0430C9-8EB9-1945-80A9-19383189FC7E}"/>
              </a:ext>
            </a:extLst>
          </p:cNvPr>
          <p:cNvGrpSpPr/>
          <p:nvPr/>
        </p:nvGrpSpPr>
        <p:grpSpPr>
          <a:xfrm>
            <a:off x="6091371" y="3144249"/>
            <a:ext cx="531549" cy="533400"/>
            <a:chOff x="2057400" y="2438400"/>
            <a:chExt cx="379678" cy="381000"/>
          </a:xfrm>
        </p:grpSpPr>
        <p:sp>
          <p:nvSpPr>
            <p:cNvPr id="74" name="AutoShape 568">
              <a:extLst>
                <a:ext uri="{FF2B5EF4-FFF2-40B4-BE49-F238E27FC236}">
                  <a16:creationId xmlns:a16="http://schemas.microsoft.com/office/drawing/2014/main" id="{C4621FFA-BD8E-704F-A1E4-21109BC3C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7400" y="2438400"/>
              <a:ext cx="379678" cy="379204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Helvetica" pitchFamily="2" charset="0"/>
              </a:endParaRPr>
            </a:p>
          </p:txBody>
        </p:sp>
        <p:sp>
          <p:nvSpPr>
            <p:cNvPr id="75" name="AutoShape 569">
              <a:extLst>
                <a:ext uri="{FF2B5EF4-FFF2-40B4-BE49-F238E27FC236}">
                  <a16:creationId xmlns:a16="http://schemas.microsoft.com/office/drawing/2014/main" id="{7637480A-186C-F346-B792-B2F16F533B7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7281778">
              <a:off x="2057637" y="2439959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Helvetica" pitchFamily="2" charset="0"/>
              </a:endParaRPr>
            </a:p>
          </p:txBody>
        </p:sp>
        <p:sp>
          <p:nvSpPr>
            <p:cNvPr id="76" name="AutoShape 570">
              <a:extLst>
                <a:ext uri="{FF2B5EF4-FFF2-40B4-BE49-F238E27FC236}">
                  <a16:creationId xmlns:a16="http://schemas.microsoft.com/office/drawing/2014/main" id="{B8BF2942-4536-2F4C-A6E5-2EFF1D553F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395787">
              <a:off x="2057637" y="2438163"/>
              <a:ext cx="379204" cy="379678"/>
            </a:xfrm>
            <a:custGeom>
              <a:avLst/>
              <a:gdLst>
                <a:gd name="T0" fmla="*/ 101 w 21600"/>
                <a:gd name="T1" fmla="*/ 217 h 21600"/>
                <a:gd name="T2" fmla="*/ 134 w 21600"/>
                <a:gd name="T3" fmla="*/ 528 h 21600"/>
                <a:gd name="T4" fmla="*/ 317 w 21600"/>
                <a:gd name="T5" fmla="*/ 375 h 21600"/>
                <a:gd name="T6" fmla="*/ 325 w 21600"/>
                <a:gd name="T7" fmla="*/ -100 h 21600"/>
                <a:gd name="T8" fmla="*/ 660 w 21600"/>
                <a:gd name="T9" fmla="*/ 71 h 21600"/>
                <a:gd name="T10" fmla="*/ 488 w 21600"/>
                <a:gd name="T11" fmla="*/ 40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3170 w 21600"/>
                <a:gd name="T19" fmla="*/ 3170 h 21600"/>
                <a:gd name="T20" fmla="*/ 18430 w 21600"/>
                <a:gd name="T21" fmla="*/ 1843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9164" y="5727"/>
                  </a:moveTo>
                  <a:cubicBezTo>
                    <a:pt x="6962" y="6437"/>
                    <a:pt x="5470" y="8486"/>
                    <a:pt x="5470" y="10799"/>
                  </a:cubicBezTo>
                  <a:lnTo>
                    <a:pt x="0" y="10800"/>
                  </a:lnTo>
                  <a:cubicBezTo>
                    <a:pt x="0" y="6112"/>
                    <a:pt x="3023" y="1960"/>
                    <a:pt x="7485" y="521"/>
                  </a:cubicBezTo>
                  <a:lnTo>
                    <a:pt x="6656" y="-2049"/>
                  </a:lnTo>
                  <a:lnTo>
                    <a:pt x="13496" y="1456"/>
                  </a:lnTo>
                  <a:lnTo>
                    <a:pt x="9992" y="8296"/>
                  </a:lnTo>
                  <a:lnTo>
                    <a:pt x="9164" y="5727"/>
                  </a:lnTo>
                  <a:close/>
                </a:path>
              </a:pathLst>
            </a:custGeom>
            <a:solidFill>
              <a:srgbClr val="7171E5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Helvetica" pitchFamily="2" charset="0"/>
              </a:endParaRPr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6449E736-D54E-C241-866E-FF3692DE3E93}"/>
              </a:ext>
            </a:extLst>
          </p:cNvPr>
          <p:cNvSpPr txBox="1"/>
          <p:nvPr/>
        </p:nvSpPr>
        <p:spPr>
          <a:xfrm>
            <a:off x="6005287" y="2687050"/>
            <a:ext cx="636393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Logging</a:t>
            </a:r>
          </a:p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Module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AB8A96F-ACC1-4944-9BEB-7620BEAFA34C}"/>
              </a:ext>
            </a:extLst>
          </p:cNvPr>
          <p:cNvSpPr txBox="1"/>
          <p:nvPr/>
        </p:nvSpPr>
        <p:spPr>
          <a:xfrm>
            <a:off x="7094643" y="2687050"/>
            <a:ext cx="676467" cy="3861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State</a:t>
            </a:r>
            <a:br>
              <a:rPr lang="en-US" sz="1400" dirty="0">
                <a:latin typeface="Helvetica" pitchFamily="2" charset="0"/>
                <a:ea typeface="Arial" charset="0"/>
                <a:cs typeface="Arial" charset="0"/>
              </a:rPr>
            </a:br>
            <a:r>
              <a:rPr lang="en-US" sz="1400" dirty="0">
                <a:latin typeface="Helvetica" pitchFamily="2" charset="0"/>
                <a:ea typeface="Arial" charset="0"/>
                <a:cs typeface="Arial" charset="0"/>
              </a:rPr>
              <a:t>Machine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8E2AFC2-2205-F449-B81D-50591C23BA91}"/>
              </a:ext>
            </a:extLst>
          </p:cNvPr>
          <p:cNvSpPr txBox="1"/>
          <p:nvPr/>
        </p:nvSpPr>
        <p:spPr>
          <a:xfrm>
            <a:off x="6296816" y="4556548"/>
            <a:ext cx="78098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  <a:ea typeface="Arial" charset="0"/>
                <a:cs typeface="Arial" charset="0"/>
              </a:rPr>
              <a:t>Primary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01EA89C-9771-CE43-A246-A8615014B838}"/>
              </a:ext>
            </a:extLst>
          </p:cNvPr>
          <p:cNvSpPr txBox="1"/>
          <p:nvPr/>
        </p:nvSpPr>
        <p:spPr>
          <a:xfrm>
            <a:off x="8136837" y="1754982"/>
            <a:ext cx="71365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  <a:ea typeface="Arial" charset="0"/>
                <a:cs typeface="Arial" charset="0"/>
              </a:rPr>
              <a:t>Clients</a:t>
            </a:r>
          </a:p>
        </p:txBody>
      </p:sp>
      <p:pic>
        <p:nvPicPr>
          <p:cNvPr id="81" name="Picture 559" descr="j0431564">
            <a:extLst>
              <a:ext uri="{FF2B5EF4-FFF2-40B4-BE49-F238E27FC236}">
                <a16:creationId xmlns:a16="http://schemas.microsoft.com/office/drawing/2014/main" id="{EDED839B-4A9B-9A40-B7A1-9B8FE125E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642" y="1615677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" name="Picture 559" descr="j0431564">
            <a:extLst>
              <a:ext uri="{FF2B5EF4-FFF2-40B4-BE49-F238E27FC236}">
                <a16:creationId xmlns:a16="http://schemas.microsoft.com/office/drawing/2014/main" id="{11F5F65A-9BB7-534B-9E2B-1249EE485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2" y="1615677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3" name="Picture 559" descr="j0431564">
            <a:extLst>
              <a:ext uri="{FF2B5EF4-FFF2-40B4-BE49-F238E27FC236}">
                <a16:creationId xmlns:a16="http://schemas.microsoft.com/office/drawing/2014/main" id="{B92B71D1-A4F3-3341-B57B-7D086248B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642" y="1615677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4" name="Picture 559" descr="j0431564">
            <a:extLst>
              <a:ext uri="{FF2B5EF4-FFF2-40B4-BE49-F238E27FC236}">
                <a16:creationId xmlns:a16="http://schemas.microsoft.com/office/drawing/2014/main" id="{AC8B7401-B19E-EC40-8CDF-5332E4996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642" y="1615677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5" name="Picture 559" descr="j0431564">
            <a:extLst>
              <a:ext uri="{FF2B5EF4-FFF2-40B4-BE49-F238E27FC236}">
                <a16:creationId xmlns:a16="http://schemas.microsoft.com/office/drawing/2014/main" id="{72BE91D0-D844-8F4D-9707-106E4037E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6642" y="1615677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6" name="Picture 559" descr="j0431564">
            <a:extLst>
              <a:ext uri="{FF2B5EF4-FFF2-40B4-BE49-F238E27FC236}">
                <a16:creationId xmlns:a16="http://schemas.microsoft.com/office/drawing/2014/main" id="{9E00441E-E81E-DD48-8023-5169A5FBA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642" y="1615677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" name="Picture 559" descr="j0431564">
            <a:extLst>
              <a:ext uri="{FF2B5EF4-FFF2-40B4-BE49-F238E27FC236}">
                <a16:creationId xmlns:a16="http://schemas.microsoft.com/office/drawing/2014/main" id="{2C7C9967-7B49-3949-8364-9817B40FC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642" y="1615677"/>
            <a:ext cx="685800" cy="6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62EFFBE1-B26E-AA44-A241-83163BE50544}"/>
              </a:ext>
            </a:extLst>
          </p:cNvPr>
          <p:cNvCxnSpPr/>
          <p:nvPr/>
        </p:nvCxnSpPr>
        <p:spPr>
          <a:xfrm>
            <a:off x="6332642" y="2306049"/>
            <a:ext cx="0" cy="762000"/>
          </a:xfrm>
          <a:prstGeom prst="line">
            <a:avLst/>
          </a:pr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9" name="Freeform 88">
            <a:extLst>
              <a:ext uri="{FF2B5EF4-FFF2-40B4-BE49-F238E27FC236}">
                <a16:creationId xmlns:a16="http://schemas.microsoft.com/office/drawing/2014/main" id="{BDB4B08C-6F08-C440-91A6-0BAB5E2104F0}"/>
              </a:ext>
            </a:extLst>
          </p:cNvPr>
          <p:cNvSpPr/>
          <p:nvPr/>
        </p:nvSpPr>
        <p:spPr>
          <a:xfrm>
            <a:off x="4140924" y="2802672"/>
            <a:ext cx="2007031" cy="355783"/>
          </a:xfrm>
          <a:custGeom>
            <a:avLst/>
            <a:gdLst>
              <a:gd name="connsiteX0" fmla="*/ 1983783 w 1983783"/>
              <a:gd name="connsiteY0" fmla="*/ 25352 h 25352"/>
              <a:gd name="connsiteX1" fmla="*/ 0 w 1983783"/>
              <a:gd name="connsiteY1" fmla="*/ 25352 h 25352"/>
              <a:gd name="connsiteX0" fmla="*/ 1983783 w 1983783"/>
              <a:gd name="connsiteY0" fmla="*/ 203577 h 203577"/>
              <a:gd name="connsiteX1" fmla="*/ 0 w 1983783"/>
              <a:gd name="connsiteY1" fmla="*/ 203577 h 203577"/>
              <a:gd name="connsiteX0" fmla="*/ 1983783 w 1983783"/>
              <a:gd name="connsiteY0" fmla="*/ 283044 h 283044"/>
              <a:gd name="connsiteX1" fmla="*/ 0 w 1983783"/>
              <a:gd name="connsiteY1" fmla="*/ 283044 h 283044"/>
              <a:gd name="connsiteX0" fmla="*/ 2007031 w 2007031"/>
              <a:gd name="connsiteY0" fmla="*/ 265800 h 296797"/>
              <a:gd name="connsiteX1" fmla="*/ 0 w 2007031"/>
              <a:gd name="connsiteY1" fmla="*/ 296797 h 296797"/>
              <a:gd name="connsiteX0" fmla="*/ 2007031 w 2007031"/>
              <a:gd name="connsiteY0" fmla="*/ 306367 h 337364"/>
              <a:gd name="connsiteX1" fmla="*/ 0 w 2007031"/>
              <a:gd name="connsiteY1" fmla="*/ 337364 h 337364"/>
              <a:gd name="connsiteX0" fmla="*/ 2007031 w 2007031"/>
              <a:gd name="connsiteY0" fmla="*/ 324786 h 355783"/>
              <a:gd name="connsiteX1" fmla="*/ 0 w 2007031"/>
              <a:gd name="connsiteY1" fmla="*/ 355783 h 355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7031" h="355783">
                <a:moveTo>
                  <a:pt x="2007031" y="324786"/>
                </a:moveTo>
                <a:cubicBezTo>
                  <a:pt x="1444571" y="-30384"/>
                  <a:pt x="796872" y="-191824"/>
                  <a:pt x="0" y="355783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90" name="Freeform 89">
            <a:extLst>
              <a:ext uri="{FF2B5EF4-FFF2-40B4-BE49-F238E27FC236}">
                <a16:creationId xmlns:a16="http://schemas.microsoft.com/office/drawing/2014/main" id="{934792E9-9290-8C47-91FE-FDC17B4B5D65}"/>
              </a:ext>
            </a:extLst>
          </p:cNvPr>
          <p:cNvSpPr/>
          <p:nvPr/>
        </p:nvSpPr>
        <p:spPr>
          <a:xfrm>
            <a:off x="1684443" y="2559022"/>
            <a:ext cx="4463512" cy="599432"/>
          </a:xfrm>
          <a:custGeom>
            <a:avLst/>
            <a:gdLst>
              <a:gd name="connsiteX0" fmla="*/ 1983783 w 1983783"/>
              <a:gd name="connsiteY0" fmla="*/ 25352 h 25352"/>
              <a:gd name="connsiteX1" fmla="*/ 0 w 1983783"/>
              <a:gd name="connsiteY1" fmla="*/ 25352 h 25352"/>
              <a:gd name="connsiteX0" fmla="*/ 1983783 w 1983783"/>
              <a:gd name="connsiteY0" fmla="*/ 203577 h 203577"/>
              <a:gd name="connsiteX1" fmla="*/ 0 w 1983783"/>
              <a:gd name="connsiteY1" fmla="*/ 203577 h 203577"/>
              <a:gd name="connsiteX0" fmla="*/ 1983783 w 1983783"/>
              <a:gd name="connsiteY0" fmla="*/ 283044 h 283044"/>
              <a:gd name="connsiteX1" fmla="*/ 0 w 1983783"/>
              <a:gd name="connsiteY1" fmla="*/ 283044 h 283044"/>
              <a:gd name="connsiteX0" fmla="*/ 2007031 w 2007031"/>
              <a:gd name="connsiteY0" fmla="*/ 265800 h 296797"/>
              <a:gd name="connsiteX1" fmla="*/ 0 w 2007031"/>
              <a:gd name="connsiteY1" fmla="*/ 296797 h 296797"/>
              <a:gd name="connsiteX0" fmla="*/ 2007031 w 2007031"/>
              <a:gd name="connsiteY0" fmla="*/ 306367 h 337364"/>
              <a:gd name="connsiteX1" fmla="*/ 0 w 2007031"/>
              <a:gd name="connsiteY1" fmla="*/ 337364 h 337364"/>
              <a:gd name="connsiteX0" fmla="*/ 2007031 w 2007031"/>
              <a:gd name="connsiteY0" fmla="*/ 324786 h 355783"/>
              <a:gd name="connsiteX1" fmla="*/ 0 w 2007031"/>
              <a:gd name="connsiteY1" fmla="*/ 355783 h 355783"/>
              <a:gd name="connsiteX0" fmla="*/ 2007031 w 2007031"/>
              <a:gd name="connsiteY0" fmla="*/ 375253 h 406250"/>
              <a:gd name="connsiteX1" fmla="*/ 0 w 2007031"/>
              <a:gd name="connsiteY1" fmla="*/ 406250 h 406250"/>
              <a:gd name="connsiteX0" fmla="*/ 2007031 w 2007031"/>
              <a:gd name="connsiteY0" fmla="*/ 568435 h 599432"/>
              <a:gd name="connsiteX1" fmla="*/ 0 w 2007031"/>
              <a:gd name="connsiteY1" fmla="*/ 599432 h 59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7031" h="599432">
                <a:moveTo>
                  <a:pt x="2007031" y="568435"/>
                </a:moveTo>
                <a:cubicBezTo>
                  <a:pt x="1570010" y="-305928"/>
                  <a:pt x="605228" y="-72162"/>
                  <a:pt x="0" y="599432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91" name="Freeform 90">
            <a:extLst>
              <a:ext uri="{FF2B5EF4-FFF2-40B4-BE49-F238E27FC236}">
                <a16:creationId xmlns:a16="http://schemas.microsoft.com/office/drawing/2014/main" id="{5136D36B-0C09-EA45-9C16-88F61AAA0235}"/>
              </a:ext>
            </a:extLst>
          </p:cNvPr>
          <p:cNvSpPr/>
          <p:nvPr/>
        </p:nvSpPr>
        <p:spPr>
          <a:xfrm>
            <a:off x="3923948" y="3716396"/>
            <a:ext cx="867905" cy="371959"/>
          </a:xfrm>
          <a:custGeom>
            <a:avLst/>
            <a:gdLst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7905" h="371959">
                <a:moveTo>
                  <a:pt x="0" y="0"/>
                </a:moveTo>
                <a:cubicBezTo>
                  <a:pt x="12916" y="335796"/>
                  <a:pt x="552773" y="-41330"/>
                  <a:pt x="867905" y="371959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16205D8-CDA8-7E40-92E0-5B0FDB529966}"/>
              </a:ext>
            </a:extLst>
          </p:cNvPr>
          <p:cNvCxnSpPr/>
          <p:nvPr/>
        </p:nvCxnSpPr>
        <p:spPr>
          <a:xfrm flipV="1">
            <a:off x="5007536" y="3787498"/>
            <a:ext cx="0" cy="457200"/>
          </a:xfrm>
          <a:prstGeom prst="line">
            <a:avLst/>
          </a:pr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3" name="Freeform 92">
            <a:extLst>
              <a:ext uri="{FF2B5EF4-FFF2-40B4-BE49-F238E27FC236}">
                <a16:creationId xmlns:a16="http://schemas.microsoft.com/office/drawing/2014/main" id="{E9E608A9-FB2D-A844-8BC8-B62791EFE39B}"/>
              </a:ext>
            </a:extLst>
          </p:cNvPr>
          <p:cNvSpPr/>
          <p:nvPr/>
        </p:nvSpPr>
        <p:spPr>
          <a:xfrm>
            <a:off x="6355891" y="3716396"/>
            <a:ext cx="867905" cy="371959"/>
          </a:xfrm>
          <a:custGeom>
            <a:avLst/>
            <a:gdLst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7905" h="371959">
                <a:moveTo>
                  <a:pt x="0" y="0"/>
                </a:moveTo>
                <a:cubicBezTo>
                  <a:pt x="12916" y="335796"/>
                  <a:pt x="552773" y="-41330"/>
                  <a:pt x="867905" y="371959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94" name="Freeform 93">
            <a:extLst>
              <a:ext uri="{FF2B5EF4-FFF2-40B4-BE49-F238E27FC236}">
                <a16:creationId xmlns:a16="http://schemas.microsoft.com/office/drawing/2014/main" id="{85DF4447-D6E1-7842-AC39-7530E8F30807}"/>
              </a:ext>
            </a:extLst>
          </p:cNvPr>
          <p:cNvSpPr/>
          <p:nvPr/>
        </p:nvSpPr>
        <p:spPr>
          <a:xfrm>
            <a:off x="1479091" y="3716396"/>
            <a:ext cx="867905" cy="371959"/>
          </a:xfrm>
          <a:custGeom>
            <a:avLst/>
            <a:gdLst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  <a:gd name="connsiteX0" fmla="*/ 0 w 867905"/>
              <a:gd name="connsiteY0" fmla="*/ 0 h 371959"/>
              <a:gd name="connsiteX1" fmla="*/ 867905 w 867905"/>
              <a:gd name="connsiteY1" fmla="*/ 371959 h 37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7905" h="371959">
                <a:moveTo>
                  <a:pt x="0" y="0"/>
                </a:moveTo>
                <a:cubicBezTo>
                  <a:pt x="12916" y="335796"/>
                  <a:pt x="552773" y="-41330"/>
                  <a:pt x="867905" y="371959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6E05691E-9793-4545-A70D-6117B0154647}"/>
              </a:ext>
            </a:extLst>
          </p:cNvPr>
          <p:cNvCxnSpPr/>
          <p:nvPr/>
        </p:nvCxnSpPr>
        <p:spPr>
          <a:xfrm flipV="1">
            <a:off x="7444646" y="3787498"/>
            <a:ext cx="0" cy="457200"/>
          </a:xfrm>
          <a:prstGeom prst="line">
            <a:avLst/>
          </a:pr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EC94623C-82C9-7E43-B1A9-6039BB4F4BD0}"/>
              </a:ext>
            </a:extLst>
          </p:cNvPr>
          <p:cNvCxnSpPr/>
          <p:nvPr/>
        </p:nvCxnSpPr>
        <p:spPr>
          <a:xfrm flipV="1">
            <a:off x="2567846" y="3787498"/>
            <a:ext cx="0" cy="457200"/>
          </a:xfrm>
          <a:prstGeom prst="line">
            <a:avLst/>
          </a:pr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7" name="Freeform 96">
            <a:extLst>
              <a:ext uri="{FF2B5EF4-FFF2-40B4-BE49-F238E27FC236}">
                <a16:creationId xmlns:a16="http://schemas.microsoft.com/office/drawing/2014/main" id="{A0D700EF-430F-FA42-BB86-5A4ACA76B2E1}"/>
              </a:ext>
            </a:extLst>
          </p:cNvPr>
          <p:cNvSpPr/>
          <p:nvPr/>
        </p:nvSpPr>
        <p:spPr>
          <a:xfrm>
            <a:off x="6519914" y="2034829"/>
            <a:ext cx="922149" cy="1022888"/>
          </a:xfrm>
          <a:custGeom>
            <a:avLst/>
            <a:gdLst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68644 w 968644"/>
              <a:gd name="connsiteY0" fmla="*/ 759417 h 759417"/>
              <a:gd name="connsiteX1" fmla="*/ 0 w 968644"/>
              <a:gd name="connsiteY1" fmla="*/ 0 h 759417"/>
              <a:gd name="connsiteX0" fmla="*/ 922149 w 922149"/>
              <a:gd name="connsiteY0" fmla="*/ 1022888 h 1022888"/>
              <a:gd name="connsiteX1" fmla="*/ 0 w 922149"/>
              <a:gd name="connsiteY1" fmla="*/ 0 h 1022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22149" h="1022888">
                <a:moveTo>
                  <a:pt x="922149" y="1022888"/>
                </a:moveTo>
                <a:cubicBezTo>
                  <a:pt x="876945" y="548898"/>
                  <a:pt x="669011" y="198894"/>
                  <a:pt x="0" y="0"/>
                </a:cubicBezTo>
              </a:path>
            </a:pathLst>
          </a:custGeom>
          <a:ln w="57150" cap="rnd">
            <a:solidFill>
              <a:srgbClr val="C00000"/>
            </a:solidFill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Helvetica" pitchFamily="2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7E4C127-88B3-8648-9AF8-2DC0A12E5434}"/>
              </a:ext>
            </a:extLst>
          </p:cNvPr>
          <p:cNvSpPr txBox="1"/>
          <p:nvPr/>
        </p:nvSpPr>
        <p:spPr>
          <a:xfrm>
            <a:off x="5849467" y="2277975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Helvetica" pitchFamily="2" charset="0"/>
              </a:rPr>
              <a:t>shl</a:t>
            </a:r>
            <a:endParaRPr lang="en-US" sz="1400" dirty="0">
              <a:latin typeface="Helvetica" pitchFamily="2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0D811F1-7F6E-2147-86E9-6F9955013FA8}"/>
              </a:ext>
            </a:extLst>
          </p:cNvPr>
          <p:cNvSpPr txBox="1"/>
          <p:nvPr/>
        </p:nvSpPr>
        <p:spPr>
          <a:xfrm>
            <a:off x="8135263" y="3318593"/>
            <a:ext cx="78098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  <a:ea typeface="Arial" charset="0"/>
                <a:cs typeface="Arial" charset="0"/>
              </a:rPr>
              <a:t>Servers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67FF8E9-4CD5-9A44-B78A-DF821D4BCBEE}"/>
              </a:ext>
            </a:extLst>
          </p:cNvPr>
          <p:cNvSpPr txBox="1"/>
          <p:nvPr/>
        </p:nvSpPr>
        <p:spPr>
          <a:xfrm>
            <a:off x="3833140" y="4556548"/>
            <a:ext cx="76174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  <a:ea typeface="Arial" charset="0"/>
                <a:cs typeface="Arial" charset="0"/>
              </a:rPr>
              <a:t>Backup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12E6978-C7B0-A643-AB27-24D60A3070BA}"/>
              </a:ext>
            </a:extLst>
          </p:cNvPr>
          <p:cNvSpPr txBox="1"/>
          <p:nvPr/>
        </p:nvSpPr>
        <p:spPr>
          <a:xfrm>
            <a:off x="1562238" y="4556548"/>
            <a:ext cx="76174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Helvetica" pitchFamily="2" charset="0"/>
                <a:ea typeface="Arial" charset="0"/>
                <a:cs typeface="Arial" charset="0"/>
              </a:rPr>
              <a:t>Backup</a:t>
            </a:r>
            <a:endParaRPr lang="en-US" dirty="0">
              <a:latin typeface="Helvetica" pitchFamily="2" charset="0"/>
              <a:ea typeface="Arial" charset="0"/>
              <a:cs typeface="Arial" charset="0"/>
            </a:endParaRPr>
          </a:p>
        </p:txBody>
      </p:sp>
      <p:sp>
        <p:nvSpPr>
          <p:cNvPr id="103" name="Content Placeholder 1">
            <a:extLst>
              <a:ext uri="{FF2B5EF4-FFF2-40B4-BE49-F238E27FC236}">
                <a16:creationId xmlns:a16="http://schemas.microsoft.com/office/drawing/2014/main" id="{A7DE3E19-D797-D949-922A-7F5F75F2843F}"/>
              </a:ext>
            </a:extLst>
          </p:cNvPr>
          <p:cNvSpPr txBox="1">
            <a:spLocks/>
          </p:cNvSpPr>
          <p:nvPr/>
        </p:nvSpPr>
        <p:spPr bwMode="auto">
          <a:xfrm>
            <a:off x="628650" y="5185833"/>
            <a:ext cx="7886700" cy="105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•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ＭＳ Ｐゴシック" pitchFamily="-1" charset="-128"/>
              </a:defRPr>
            </a:lvl1pPr>
            <a:lvl2pPr marL="742950" indent="-28575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–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+mn-cs"/>
              </a:defRPr>
            </a:lvl2pPr>
            <a:lvl3pPr marL="1143000" indent="-22860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•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+mn-cs"/>
              </a:defRPr>
            </a:lvl3pPr>
            <a:lvl4pPr marL="1600200" indent="-22860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–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+mn-cs"/>
              </a:defRPr>
            </a:lvl4pPr>
            <a:lvl5pPr marL="2057400" indent="-228600" algn="l" defTabSz="457200" rt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Font typeface="Arial" pitchFamily="-1" charset="0"/>
              <a:buChar char="»"/>
              <a:defRPr sz="2600" kern="1200" spc="-50">
                <a:solidFill>
                  <a:schemeClr val="tx1"/>
                </a:solidFill>
                <a:latin typeface="+mn-lt"/>
                <a:ea typeface="ＭＳ Ｐゴシック" pitchFamily="-1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Replicated log =&gt; replicated state machine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All servers execute same commands in same order</a:t>
            </a:r>
            <a:endParaRPr lang="en-US" sz="2400" dirty="0">
              <a:solidFill>
                <a:schemeClr val="accent4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72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0" grpId="0" animBg="1"/>
      <p:bldP spid="91" grpId="0" animBg="1"/>
      <p:bldP spid="93" grpId="0" animBg="1"/>
      <p:bldP spid="94" grpId="0" animBg="1"/>
      <p:bldP spid="97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79766-4E88-F44F-A5A3-EE3AE4977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determinism? Make it so!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F742F-32D9-6E4E-8E29-04C9AFEFF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Operations are deterministic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No events with ordering based on local clock</a:t>
            </a:r>
          </a:p>
          <a:p>
            <a:pPr lvl="2"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Convert timer, network, user into logged events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Nothing using random inputs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Execution order of ops is identical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dirty="0"/>
              <a:t>Most RSMs are single threaded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4E8A0-587E-C84D-8337-C24634D8C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69933-B32E-2C4C-971C-DFEEA63D5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CS675 Spring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8F452-24E5-CF47-92F8-44EA3E88D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504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5670</TotalTime>
  <Words>5654</Words>
  <Application>Microsoft Macintosh PowerPoint</Application>
  <PresentationFormat>On-screen Show (4:3)</PresentationFormat>
  <Paragraphs>1505</Paragraphs>
  <Slides>100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100</vt:i4>
      </vt:variant>
    </vt:vector>
  </HeadingPairs>
  <TitlesOfParts>
    <vt:vector size="113" baseType="lpstr">
      <vt:lpstr>ＭＳ Ｐゴシック</vt:lpstr>
      <vt:lpstr>Arial</vt:lpstr>
      <vt:lpstr>Arial Narrow</vt:lpstr>
      <vt:lpstr>Calibri</vt:lpstr>
      <vt:lpstr>Consolas</vt:lpstr>
      <vt:lpstr>Franklin Gothic Medium Cond</vt:lpstr>
      <vt:lpstr>Gill Sans</vt:lpstr>
      <vt:lpstr>Helvetica</vt:lpstr>
      <vt:lpstr>Helvetica Neue</vt:lpstr>
      <vt:lpstr>Helvetica Neue Light</vt:lpstr>
      <vt:lpstr>Helvetica Neue Medium</vt:lpstr>
      <vt:lpstr>Wingdings</vt:lpstr>
      <vt:lpstr>Office Theme</vt:lpstr>
      <vt:lpstr>Time &amp; Clocks, Primary-Backup</vt:lpstr>
      <vt:lpstr>Today’s outline</vt:lpstr>
      <vt:lpstr>A distributed edit-compile workflow</vt:lpstr>
      <vt:lpstr>A distributed edit-compile workflow</vt:lpstr>
      <vt:lpstr>A distributed edit-compile workflow</vt:lpstr>
      <vt:lpstr>What makes time synchronization hard?</vt:lpstr>
      <vt:lpstr>Today’s outline</vt:lpstr>
      <vt:lpstr>Just use Coordinated Universal Time?</vt:lpstr>
      <vt:lpstr>Synchronization to a time server</vt:lpstr>
      <vt:lpstr>Synchronization to a time server</vt:lpstr>
      <vt:lpstr>Cristian’s algorithm: Outline</vt:lpstr>
      <vt:lpstr>Cristian’s algorithm: Outline</vt:lpstr>
      <vt:lpstr>Cristian’s algorithm: Outline</vt:lpstr>
      <vt:lpstr>Cristian’s algorithm: Outline</vt:lpstr>
      <vt:lpstr>Cristian’s algorithm: Outline</vt:lpstr>
      <vt:lpstr>Cristian’s algorithm: Offset sample calculation</vt:lpstr>
      <vt:lpstr>Cristian’s algorithm: Offset sample calculation</vt:lpstr>
      <vt:lpstr>Cristian’s algorithm: Offset sample calculation</vt:lpstr>
      <vt:lpstr>Cristian’s algorithm: Offset sample calculation</vt:lpstr>
      <vt:lpstr>Cristian’s algorithm: Offset sample calculation</vt:lpstr>
      <vt:lpstr>Clock synchronization: Takeaway points</vt:lpstr>
      <vt:lpstr>Clock synchronization: Takeaway points</vt:lpstr>
      <vt:lpstr>Clock synchronization: Takeaway points</vt:lpstr>
      <vt:lpstr>Today’s outline</vt:lpstr>
      <vt:lpstr>Motivation: Multi-site database replication</vt:lpstr>
      <vt:lpstr>Motivation: Multi-site database replication</vt:lpstr>
      <vt:lpstr>The consequences of concurrent updates</vt:lpstr>
      <vt:lpstr>Idea: Logical clocks</vt:lpstr>
      <vt:lpstr>Idea: Logical clocks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Lamport clocks: Objective</vt:lpstr>
      <vt:lpstr>The Lamport Clock algorithm</vt:lpstr>
      <vt:lpstr>The Lamport Clock algorithm</vt:lpstr>
      <vt:lpstr>The Lamport Clock algorithm</vt:lpstr>
      <vt:lpstr>The Lamport Clock algorithm</vt:lpstr>
      <vt:lpstr>The Lamport Clock algorithm</vt:lpstr>
      <vt:lpstr>Lamport Timestamps: Ordering all events</vt:lpstr>
      <vt:lpstr>Order all these events</vt:lpstr>
      <vt:lpstr>Totally-Ordered Multicast</vt:lpstr>
      <vt:lpstr>Totally-Ordered Multicast</vt:lpstr>
      <vt:lpstr>Totally-Ordered Multicast (Almost correct)</vt:lpstr>
      <vt:lpstr>Totally-Ordered Multicast (Almost correct)</vt:lpstr>
      <vt:lpstr>Totally-Ordered Multicast (Correct version)</vt:lpstr>
      <vt:lpstr>Totally-Ordered Multicast (Correct version)</vt:lpstr>
      <vt:lpstr>So, are we done?</vt:lpstr>
      <vt:lpstr>So, are we done?</vt:lpstr>
      <vt:lpstr>So, are we done?</vt:lpstr>
      <vt:lpstr>So, are we done?</vt:lpstr>
      <vt:lpstr>Lamport Clocks: Takeaway points</vt:lpstr>
      <vt:lpstr>Lamport Clocks: Takeaway points</vt:lpstr>
      <vt:lpstr>Lamport Clocks: Takeaway points</vt:lpstr>
      <vt:lpstr>Today’s outline</vt:lpstr>
      <vt:lpstr>Lamport Clocks and causality</vt:lpstr>
      <vt:lpstr>Vector clock: Introduction</vt:lpstr>
      <vt:lpstr>Vector clock: Update rules</vt:lpstr>
      <vt:lpstr>Vector clock: Update rules</vt:lpstr>
      <vt:lpstr>Vector clock: Example</vt:lpstr>
      <vt:lpstr>Vector clock: Example</vt:lpstr>
      <vt:lpstr>Vector clock: Example</vt:lpstr>
      <vt:lpstr>Vector clock: Example</vt:lpstr>
      <vt:lpstr>Vector clock: Example</vt:lpstr>
      <vt:lpstr>Vector clock: Example</vt:lpstr>
      <vt:lpstr>Vector clock: Example</vt:lpstr>
      <vt:lpstr>Vector clock: Example</vt:lpstr>
      <vt:lpstr>Comparing vector timestamps</vt:lpstr>
      <vt:lpstr>Vector clocks capture causality</vt:lpstr>
      <vt:lpstr>Vector clocks capture causality</vt:lpstr>
      <vt:lpstr>Comparing vector timestamps</vt:lpstr>
      <vt:lpstr>PowerPoint Presentation</vt:lpstr>
      <vt:lpstr>PowerPoint Presentation</vt:lpstr>
      <vt:lpstr>Today’s outline</vt:lpstr>
      <vt:lpstr>Limited fault tolerance in Totally-Ordered Multicast</vt:lpstr>
      <vt:lpstr>Limited fault tolerance in Totally-Ordered Multicast</vt:lpstr>
      <vt:lpstr>Limited fault tolerance in Totally-Ordered Multicast</vt:lpstr>
      <vt:lpstr>Primary-Backup: Goals</vt:lpstr>
      <vt:lpstr>Primary-Backup: Goals</vt:lpstr>
      <vt:lpstr>Primary-Backup: Goals</vt:lpstr>
      <vt:lpstr>State machine replication</vt:lpstr>
      <vt:lpstr>Primary-Backup (P-B) approach</vt:lpstr>
      <vt:lpstr>Primary-Backup (P-B) approach</vt:lpstr>
      <vt:lpstr>Primary-Backup replication</vt:lpstr>
      <vt:lpstr>Primary-Backup replication</vt:lpstr>
      <vt:lpstr>Primary-Backup replication</vt:lpstr>
      <vt:lpstr>Primary-Backup replication</vt:lpstr>
      <vt:lpstr>Primary-Backup replication</vt:lpstr>
      <vt:lpstr>Primary-Backup replication</vt:lpstr>
      <vt:lpstr>Primary-Backup replication</vt:lpstr>
      <vt:lpstr>Primary-Backup replication</vt:lpstr>
      <vt:lpstr>Why does this work? Synchronous replication</vt:lpstr>
      <vt:lpstr>Why does this work? Synchronous replication</vt:lpstr>
      <vt:lpstr>Need determinism? Make it so!</vt:lpstr>
      <vt:lpstr>Primary-Backup: 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Yue Cheng</dc:creator>
  <cp:lastModifiedBy>Yue Cheng</cp:lastModifiedBy>
  <cp:revision>621</cp:revision>
  <cp:lastPrinted>2020-02-11T17:48:23Z</cp:lastPrinted>
  <dcterms:created xsi:type="dcterms:W3CDTF">2019-12-20T04:48:00Z</dcterms:created>
  <dcterms:modified xsi:type="dcterms:W3CDTF">2020-02-11T20:29:01Z</dcterms:modified>
</cp:coreProperties>
</file>

<file path=docProps/thumbnail.jpeg>
</file>